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430" r:id="rId2"/>
  </p:sldIdLst>
  <p:sldSz cx="9144000" cy="6858000" type="screen4x3"/>
  <p:notesSz cx="6794500" cy="9906000"/>
  <p:defaultTextStyle>
    <a:defPPr>
      <a:defRPr lang="ru-RU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529" userDrawn="1">
          <p15:clr>
            <a:srgbClr val="A4A3A4"/>
          </p15:clr>
        </p15:guide>
        <p15:guide id="3" pos="5065" userDrawn="1">
          <p15:clr>
            <a:srgbClr val="A4A3A4"/>
          </p15:clr>
        </p15:guide>
        <p15:guide id="4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6600"/>
    <a:srgbClr val="FFCC00"/>
    <a:srgbClr val="FFFF00"/>
    <a:srgbClr val="F8AB32"/>
    <a:srgbClr val="C2C2C2"/>
    <a:srgbClr val="E31E24"/>
    <a:srgbClr val="1A8C92"/>
    <a:srgbClr val="43D6DD"/>
    <a:srgbClr val="FFDD21"/>
    <a:srgbClr val="B88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82" autoAdjust="0"/>
    <p:restoredTop sz="93448" autoAdjust="0"/>
  </p:normalViewPr>
  <p:slideViewPr>
    <p:cSldViewPr snapToGrid="0" showGuides="1">
      <p:cViewPr>
        <p:scale>
          <a:sx n="110" d="100"/>
          <a:sy n="110" d="100"/>
        </p:scale>
        <p:origin x="-1800" y="-54"/>
      </p:cViewPr>
      <p:guideLst>
        <p:guide orient="horz" pos="2160"/>
        <p:guide pos="397"/>
        <p:guide pos="379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202C2E-C2D4-4A29-9B11-AB0EB2998395}" type="datetimeFigureOut">
              <a:rPr lang="ru-RU" smtClean="0"/>
              <a:pPr/>
              <a:t>02.11.2020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8645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11A106-F0E2-49EF-A91B-740944D1048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70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70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BDCE04-94B9-413A-BCCA-A4382A6B429E}" type="datetimeFigureOut">
              <a:rPr lang="ru-RU" smtClean="0"/>
              <a:pPr/>
              <a:t>02.11.2020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38250"/>
            <a:ext cx="44577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67262"/>
            <a:ext cx="5435600" cy="39004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8981"/>
            <a:ext cx="2944283" cy="4970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8645" y="9408981"/>
            <a:ext cx="2944283" cy="4970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F289D0-7150-42DD-A697-2D2D8D6DEE7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8646875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старой версии 2018 года</a:t>
            </a:r>
            <a:r>
              <a:rPr lang="ru-RU" baseline="0" dirty="0" smtClean="0"/>
              <a:t> №20 (по НИФИ)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1BE3B-2A60-41FE-918D-4C01FE6FB617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9538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B1AA205-499F-4083-8C85-F6F9BFBE87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2AB2949-7F58-41A7-8DC7-22E8822E1B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A1B4150-29A7-4E71-ACCC-A2510CAC4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0D6DE-F2F3-4A1D-93AC-1376BB971365}" type="datetime1">
              <a:rPr lang="ru-RU" smtClean="0"/>
              <a:pPr/>
              <a:t>02.11.2020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53A1F7D-E858-41F4-A0E9-F042B8AA3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28C6DC5-C73E-419B-AADB-12BB4E6FD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40161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25F7F4A-B89A-4CAA-A06B-AA23CABF7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9ED92A0-7749-4023-9C74-DBBB6DE4C0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2C0D9D9-2F5B-499B-A064-F5B1ED647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58E8D-9F84-48A5-BAA8-3C7E4A5BFBE6}" type="datetime1">
              <a:rPr lang="ru-RU" smtClean="0"/>
              <a:pPr/>
              <a:t>02.11.2020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B51056D-AF5F-41C2-8EE5-FEB0CC624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83D63E5-A839-474F-A5D8-2B2077026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23517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FFD10AC4-940F-451F-9CBF-DDB1C96D18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7"/>
            <a:ext cx="1971675" cy="581183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DC84A94-6B97-4042-9AE6-77CB9266CC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365127"/>
            <a:ext cx="5800725" cy="581183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4563822-44E5-45B0-8686-191C73A4E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B6C6-22B0-4682-BBA6-B9F2B669F8F2}" type="datetime1">
              <a:rPr lang="ru-RU" smtClean="0"/>
              <a:pPr/>
              <a:t>02.11.2020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D66714D-3703-4222-97D0-117965DCD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A8473A8-0EE8-47FA-B3C6-3609F2256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30196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E086642-467E-4A1F-8FDB-1BFF61982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2C684E1-2E4F-4EFF-AB24-B8BFC5474E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9BD628F-4D0F-477F-BE02-79DF50809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E67D-94C6-4A82-9EDC-36AA2264360B}" type="datetime1">
              <a:rPr lang="ru-RU" smtClean="0"/>
              <a:pPr/>
              <a:t>02.11.2020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22D8A8D-1BEB-41EC-A316-072680307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1228DBA-DF73-436B-8F52-8473584E9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5554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8793B47-D9DB-45E2-B0A0-FDCE79663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E5A1068-32F4-4965-BA26-99DEDD057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6AEBE8F-BE80-481E-87E8-2D4D956CA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0E9EB-C392-45C4-9935-6908C1C2B004}" type="datetime1">
              <a:rPr lang="ru-RU" smtClean="0"/>
              <a:pPr/>
              <a:t>02.11.2020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31E6EDB-EEA0-4DD1-A83A-5CD855FD8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76B7E7D-4D75-4BE0-9A43-BE688AAA2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66599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128EE16-36BE-414F-AEA2-52FFE1445B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74FB802-871F-43A4-A230-1695C6643D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EB63B323-1CE2-4618-8660-B698B1A4FB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ECDF696-FBEF-40D9-9714-A86359194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D7EA2-B876-40E3-A7D0-5604F28B7B77}" type="datetime1">
              <a:rPr lang="ru-RU" smtClean="0"/>
              <a:pPr/>
              <a:t>02.11.2020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B35961E-8979-4DF7-8641-731873031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7F3EE0A-F63C-4465-A0B4-CB0AA7E33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72804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2A85659-99FE-4F7A-AEAC-2FB4B70A6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FEC82AC-BAA8-46C5-AB2C-17BFB4B3B1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18338FD-6669-4CAC-8BD0-19F8BF45F4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256C144-49BB-4E56-8DAA-CD673EEA21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D9AC4FE-A504-49E7-9430-2DB9B889B1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55B733E-6EDC-4622-88C7-1CAB77180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C2E0-411F-4202-A4AC-1ECA2638E7C6}" type="datetime1">
              <a:rPr lang="ru-RU" smtClean="0"/>
              <a:pPr/>
              <a:t>02.11.2020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F35906C2-E869-46E1-827B-747931ED3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654D0480-4F3A-4790-9175-EA7F8388D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41925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6DE3D8D-D72E-4B02-A100-673D70482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64E76102-5033-467E-95EA-DD54B5698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B10BC-8F2F-4A80-BC85-D49AB142EA1D}" type="datetime1">
              <a:rPr lang="ru-RU" smtClean="0"/>
              <a:pPr/>
              <a:t>02.11.2020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C5B5AF90-E6ED-4DD6-9923-B8D846EDD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AEB425D-39CC-4EBD-BEC8-0ED20405D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69634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0541A53D-ABC5-4B4E-A04B-46D70034C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F1B8-75E7-4A38-9F2D-EAA911EB840F}" type="datetime1">
              <a:rPr lang="ru-RU" smtClean="0"/>
              <a:pPr/>
              <a:t>02.11.2020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3F1D955D-CE59-4E7B-B0FA-A373F8CE1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68B18EC-3723-4207-AA4A-DF1B54E91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17110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C7A98F4-7D87-4F42-A967-1DE653530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34B3489-CFA7-4A1A-9F64-EC11C193E5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C40C0B37-56FA-4BB3-96F3-D4B3076B2B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5665668-79AF-4645-9C0E-C0DAF7B2E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BAD9-BFD8-41BE-A241-2CFF5E413A3A}" type="datetime1">
              <a:rPr lang="ru-RU" smtClean="0"/>
              <a:pPr/>
              <a:t>02.11.2020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AE134F8-FC13-4E20-AD72-34F4652BD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953CF4C-11D1-4090-8231-468C5C229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06869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B50D987-8906-44C6-8C9D-E44AE9C24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AAC34634-C392-4D50-9354-C9C2541BA9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70B71A9-BE35-4512-B800-321EF9863C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CE8FD39-42E9-4D8E-BF05-7F5A2C846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50908-E997-4E8E-8B97-C80072BCF6AE}" type="datetime1">
              <a:rPr lang="ru-RU" smtClean="0"/>
              <a:pPr/>
              <a:t>02.11.2020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4201BF2-ACE5-4FBE-B8F8-16D1ED2A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0D5FBFB-C876-4AFB-9BB3-2EE1D1DF3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39995-16CF-4D62-BCE6-FD7BF02B238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40648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2245D78-6EC8-4A51-86AE-2B5D22267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A773600-9BDC-4928-A0C2-EB6F63F52E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996AB4F-C3EC-494B-9196-00B584FCE6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2265F-800F-4EA7-B270-E0CC731A39DF}" type="datetime1">
              <a:rPr lang="ru-RU" smtClean="0"/>
              <a:pPr/>
              <a:t>02.11.2020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1F09501-A331-4BA4-89D6-80A47DBCE7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CB205DC-CB4C-47AC-80D5-FCEABF85D2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F39995-16CF-4D62-BCE6-FD7BF02B238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54603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F8A72EA-95D7-4E51-90F9-09CAB3D44E5E}"/>
              </a:ext>
            </a:extLst>
          </p:cNvPr>
          <p:cNvSpPr/>
          <p:nvPr/>
        </p:nvSpPr>
        <p:spPr>
          <a:xfrm>
            <a:off x="152400" y="487953"/>
            <a:ext cx="899160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189">
              <a:lnSpc>
                <a:spcPct val="90000"/>
              </a:lnSpc>
              <a:defRPr/>
            </a:pPr>
            <a:r>
              <a:rPr lang="ru-RU" sz="12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Информация о расходах на реализацию государственных программ и </a:t>
            </a:r>
            <a:r>
              <a:rPr lang="ru-RU" sz="1200" b="1" spc="100" dirty="0" err="1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непрограммных</a:t>
            </a:r>
            <a:r>
              <a:rPr lang="ru-RU" sz="1200" b="1" spc="100" dirty="0" smtClean="0">
                <a:solidFill>
                  <a:srgbClr val="5B5B5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расходов областного бюджета в 2019-2023 годах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C2434BB-D04D-478B-A2A0-AF6C607511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112676" cy="6858000"/>
          </a:xfrm>
          <a:prstGeom prst="rect">
            <a:avLst/>
          </a:prstGeom>
        </p:spPr>
      </p:pic>
      <p:sp>
        <p:nvSpPr>
          <p:cNvPr id="78" name="TextBox 77"/>
          <p:cNvSpPr txBox="1"/>
          <p:nvPr/>
        </p:nvSpPr>
        <p:spPr>
          <a:xfrm>
            <a:off x="6291103" y="142200"/>
            <a:ext cx="289628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>
                <a:solidFill>
                  <a:srgbClr val="2860A8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Министерство финансов Ростовской области</a:t>
            </a:r>
          </a:p>
        </p:txBody>
      </p:sp>
      <p:pic>
        <p:nvPicPr>
          <p:cNvPr id="79" name="Рисунок 78">
            <a:extLst>
              <a:ext uri="{FF2B5EF4-FFF2-40B4-BE49-F238E27FC236}">
                <a16:creationId xmlns:a16="http://schemas.microsoft.com/office/drawing/2014/main" xmlns="" id="{398DCE69-D5F6-4CBE-B32A-7030AED346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7753" y="53867"/>
            <a:ext cx="397893" cy="478396"/>
          </a:xfrm>
          <a:prstGeom prst="rect">
            <a:avLst/>
          </a:prstGeom>
        </p:spPr>
      </p:pic>
      <p:sp>
        <p:nvSpPr>
          <p:cNvPr id="93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</p:spPr>
        <p:txBody>
          <a:bodyPr/>
          <a:lstStyle/>
          <a:p>
            <a:fld id="{5EF39995-16CF-4D62-BCE6-FD7BF02B2388}" type="slidenum">
              <a:rPr lang="ru-RU" smtClean="0">
                <a:latin typeface="Tahoma" pitchFamily="34" charset="0"/>
                <a:ea typeface="Tahoma" pitchFamily="34" charset="0"/>
                <a:cs typeface="Tahoma" pitchFamily="34" charset="0"/>
              </a:rPr>
              <a:pPr/>
              <a:t>1</a:t>
            </a:fld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86" name="Рисунок 185">
            <a:extLst>
              <a:ext uri="{FF2B5EF4-FFF2-40B4-BE49-F238E27FC236}">
                <a16:creationId xmlns="" xmlns:a16="http://schemas.microsoft.com/office/drawing/2014/main" id="{D6BF794F-2937-4FBF-ADF1-2412B12AB8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17877"/>
            <a:ext cx="7824158" cy="124659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12141" y="989563"/>
          <a:ext cx="9031859" cy="5783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73594"/>
                <a:gridCol w="1043796"/>
                <a:gridCol w="957532"/>
                <a:gridCol w="904653"/>
                <a:gridCol w="902102"/>
                <a:gridCol w="850182"/>
              </a:tblGrid>
              <a:tr h="44146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Наименование</a:t>
                      </a:r>
                      <a:r>
                        <a:rPr lang="ru-RU" sz="9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государственной программы</a:t>
                      </a:r>
                    </a:p>
                    <a:p>
                      <a:pPr algn="ctr"/>
                      <a:r>
                        <a:rPr lang="ru-RU" sz="9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Ростовской области</a:t>
                      </a:r>
                      <a:endParaRPr lang="ru-RU" sz="9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900" kern="12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2019 год (фактическое исполнение) </a:t>
                      </a:r>
                      <a:endParaRPr lang="ru-RU" sz="9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kern="12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2020 год (ожидаемое  исполнение) </a:t>
                      </a:r>
                      <a:endParaRPr lang="ru-RU" sz="900" b="1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900" kern="120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r>
                        <a:rPr kumimoji="0" lang="ru-RU" sz="900" kern="12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2021 год </a:t>
                      </a:r>
                      <a:endParaRPr lang="ru-RU" sz="900" b="1" i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900" kern="120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r>
                        <a:rPr kumimoji="0" lang="ru-RU" sz="900" kern="12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2022</a:t>
                      </a:r>
                      <a:r>
                        <a:rPr kumimoji="0" lang="ru-RU" sz="900" kern="12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ru-RU" sz="900" kern="12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год  </a:t>
                      </a:r>
                      <a:endParaRPr kumimoji="0" lang="ru-RU" sz="900" b="1" kern="12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900" kern="120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r>
                        <a:rPr kumimoji="0" lang="ru-RU" sz="900" kern="12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2023 год </a:t>
                      </a:r>
                      <a:endParaRPr kumimoji="0" lang="ru-RU" sz="900" b="1" kern="12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3897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 Развитие образования</a:t>
                      </a:r>
                      <a:endParaRPr lang="ru-RU" sz="900" b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08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43 578 196,2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48 646 174,1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49 065 560,2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42 484 783,8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39 201 922,7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38346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 Развитие здравоохранения </a:t>
                      </a:r>
                      <a:endParaRPr lang="ru-RU" sz="900" b="0" i="1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08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32 385 789,7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41 306 495,7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34 176 644,1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33 597 295,4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28 954 262,7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290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 Социальная поддержка граждан</a:t>
                      </a:r>
                      <a:endParaRPr lang="ru-RU" sz="900" b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08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34 854 500,7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43 873 304,7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40 610 239,9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41 019 363,9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28 703 373,3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28456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4. Доступная среда</a:t>
                      </a:r>
                      <a:endParaRPr lang="ru-RU" sz="900" b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08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170 255,0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190 222,8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143 103,2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145 684,7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119 355,3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3645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5. Развитие культуры и туризма</a:t>
                      </a:r>
                      <a:endParaRPr lang="ru-RU" sz="900" b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08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4 258 567,6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4 204 657,3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2 624 526,8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2 532 030,3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2 033 982,1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44446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6. Развитие физической культуры и спорта </a:t>
                      </a:r>
                      <a:endParaRPr lang="ru-RU" sz="900" b="0" i="0" dirty="0" smtClean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08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3 401 173,0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4 051 809,5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2 797 130,9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2 626 561,6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2 182 444,4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0068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7. Молодежная политика и социальная активность </a:t>
                      </a:r>
                      <a:endParaRPr lang="ru-RU" sz="900" b="0" i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08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146 651,2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201 190,1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156 069,6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158 104,8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158 134,0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4318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8. Содействие</a:t>
                      </a:r>
                      <a:r>
                        <a:rPr lang="ru-RU" sz="9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занятости населения</a:t>
                      </a:r>
                      <a:endParaRPr lang="ru-RU" sz="900" b="0" i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08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1 984 090,7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2 094 915,3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2 342 388,7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2 317 132,4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796 876,9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59803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9. Поддержка казачьих обществ</a:t>
                      </a:r>
                      <a:r>
                        <a:rPr lang="ru-RU" sz="9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Ростовской области</a:t>
                      </a:r>
                      <a:endParaRPr lang="ru-RU" sz="900" b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08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885 091,5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869 817,2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843 806,1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843 709,5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843 709,5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24666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10. Развитие транспортной системы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08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18 826 825,6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19 155 624,6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19 202 676,8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21 634 149,6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17 861 758,8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70683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11. Обеспечение качественными жилищно-коммунальными услугами населения Ростовской области</a:t>
                      </a:r>
                      <a:endParaRPr lang="ru-RU" sz="900" b="0" i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08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5 214 566,5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4 897 663,7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4 877 890,8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2 505 038,3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819 911,7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709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12. Территориальное планирование и обеспечение доступным и комфортным жильем населения</a:t>
                      </a:r>
                      <a:r>
                        <a:rPr lang="ru-RU" sz="9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Ростовской области</a:t>
                      </a:r>
                      <a:endParaRPr lang="ru-RU" sz="900" b="0" i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08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5 176 635,0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6 623 049,9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5 246 216,8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4 615 614,2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2 423 331,8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200"/>
                        </a:gs>
                        <a:gs pos="45000">
                          <a:srgbClr val="FF7A00"/>
                        </a:gs>
                        <a:gs pos="70000">
                          <a:srgbClr val="FF0300"/>
                        </a:gs>
                        <a:gs pos="100000">
                          <a:srgbClr val="4D0808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62519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900" kern="12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13. Развитие сельского хозяйства и регулирование рынков сельскохозяйственной продукции, сырья и продовольствия </a:t>
                      </a:r>
                      <a:endParaRPr kumimoji="0" lang="ru-RU" sz="900" b="0" kern="1200" dirty="0" smtClean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00B0F0">
                            <a:shade val="30000"/>
                            <a:satMod val="115000"/>
                          </a:srgb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6 116 746,6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00B0F0">
                            <a:shade val="30000"/>
                            <a:satMod val="115000"/>
                          </a:srgb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4 481 048,8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00B0F0">
                            <a:shade val="30000"/>
                            <a:satMod val="115000"/>
                          </a:srgb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4 284 317,8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00B0F0">
                            <a:shade val="30000"/>
                            <a:satMod val="115000"/>
                          </a:srgb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4 404 717,6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00B0F0">
                            <a:shade val="30000"/>
                            <a:satMod val="115000"/>
                          </a:srgb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1 446 738,9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00B0F0">
                            <a:shade val="30000"/>
                            <a:satMod val="115000"/>
                          </a:srgb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41980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900" kern="12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14.</a:t>
                      </a:r>
                      <a:r>
                        <a:rPr kumimoji="0" lang="ru-RU" sz="900" kern="12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Охрана окружающей среды и рациональное природопользование</a:t>
                      </a:r>
                      <a:endParaRPr kumimoji="0" lang="ru-RU" sz="900" b="0" kern="120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kern="12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853 501,1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1 028 467,1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642 807,5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674 198,2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343 784,4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49975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900" kern="12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15. Обеспечение общественного</a:t>
                      </a:r>
                      <a:r>
                        <a:rPr kumimoji="0" lang="ru-RU" sz="900" kern="12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порядка и профилактика правонарушений</a:t>
                      </a:r>
                      <a:endParaRPr kumimoji="0" lang="ru-RU" sz="900" b="0" kern="120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kern="12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108 230,5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101 764,0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73 655,6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55 250,3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55 415,3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40717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900" kern="12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16. Информационное общество</a:t>
                      </a:r>
                      <a:endParaRPr kumimoji="0" lang="ru-RU" sz="900" b="0" kern="120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kern="12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714 157,4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675 831,5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627 744,9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629 080,0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460 301,8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40085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900" kern="12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17. </a:t>
                      </a:r>
                      <a:r>
                        <a:rPr kumimoji="0" lang="ru-RU" sz="900" kern="120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Энергоэффективность</a:t>
                      </a:r>
                      <a:r>
                        <a:rPr kumimoji="0" lang="ru-RU" sz="900" kern="12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и развитие промышленности</a:t>
                      </a:r>
                      <a:r>
                        <a:rPr kumimoji="0" lang="ru-RU" sz="900" kern="12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и энергетики</a:t>
                      </a:r>
                      <a:endParaRPr kumimoji="0" lang="ru-RU" sz="900" b="0" kern="120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kern="12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606 467,0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578 249,4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392 364,4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310 288,5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70295,3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86102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900" kern="12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18. Защита населения и территории от чрезвычайных ситуаций, обеспечение пожарной безопасности и безопасности людей на водных</a:t>
                      </a:r>
                      <a:r>
                        <a:rPr kumimoji="0" lang="ru-RU" sz="900" kern="12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объектах</a:t>
                      </a:r>
                      <a:endParaRPr kumimoji="0" lang="ru-RU" sz="900" b="0" kern="120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kern="12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1 117 265,2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1 271 817,9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1 135 081,3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955 439,7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956 280,9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22431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900" kern="12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19. Экономическое</a:t>
                      </a:r>
                      <a:r>
                        <a:rPr kumimoji="0" lang="ru-RU" sz="90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развитие и инновационная экономика</a:t>
                      </a:r>
                      <a:endParaRPr kumimoji="0" lang="ru-RU" sz="900" b="0" kern="1200" dirty="0" smtClean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00B0F0">
                            <a:shade val="30000"/>
                            <a:satMod val="115000"/>
                          </a:srgb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1 501 459,9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00B0F0">
                            <a:shade val="30000"/>
                            <a:satMod val="115000"/>
                          </a:srgb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1 722 700,9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00B0F0">
                            <a:shade val="30000"/>
                            <a:satMod val="115000"/>
                          </a:srgb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1 257 001,3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00B0F0">
                            <a:shade val="30000"/>
                            <a:satMod val="115000"/>
                          </a:srgb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1 361 483,0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00B0F0">
                            <a:shade val="30000"/>
                            <a:satMod val="115000"/>
                          </a:srgb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1 081 987,2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00B0F0">
                            <a:shade val="30000"/>
                            <a:satMod val="115000"/>
                          </a:srgb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47679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900" kern="12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20. Региональная политика</a:t>
                      </a:r>
                      <a:endParaRPr kumimoji="0" lang="ru-RU" sz="900" b="0" kern="120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kern="12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190 608,1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185 699,3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183 462,7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183 318,6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178 669,7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59190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900" kern="12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21. Управление государственными финансами и создание условий для эффективного управления муниципальными финансами</a:t>
                      </a:r>
                      <a:endParaRPr kumimoji="0" lang="ru-RU" sz="900" b="0" kern="1200" dirty="0" smtClean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00B0F0">
                            <a:shade val="30000"/>
                            <a:satMod val="115000"/>
                          </a:srgb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10 766 707,8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00B0F0">
                            <a:shade val="30000"/>
                            <a:satMod val="115000"/>
                          </a:srgb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12 419 004,3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00B0F0">
                            <a:shade val="30000"/>
                            <a:satMod val="115000"/>
                          </a:srgb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9 868 864,8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00B0F0">
                            <a:shade val="30000"/>
                            <a:satMod val="115000"/>
                          </a:srgb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9 866 294,9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00B0F0">
                            <a:shade val="30000"/>
                            <a:satMod val="115000"/>
                          </a:srgb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9 878 095,0</a:t>
                      </a:r>
                      <a:endParaRPr kumimoji="0" lang="ru-RU" sz="900" b="0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00B0F0">
                            <a:shade val="30000"/>
                            <a:satMod val="115000"/>
                          </a:srgbClr>
                        </a:gs>
                        <a:gs pos="50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259421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900" kern="12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22. Формирование современной городской среды на территории Ростовской области</a:t>
                      </a:r>
                      <a:endParaRPr kumimoji="0" lang="ru-RU" sz="900" b="0" kern="120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kern="12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1 911 111,0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1 790 933,8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1 685 321,1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1 749 293,0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0,0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83740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900" b="0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23. Комплексное развитие сельских</a:t>
                      </a:r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территорий</a:t>
                      </a:r>
                      <a:endParaRPr kumimoji="0" lang="ru-RU" sz="900" b="0" kern="120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0,0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1 031 199,1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1 023 416,7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813 662,8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0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0,0</a:t>
                      </a:r>
                      <a:endParaRPr kumimoji="0" lang="ru-RU" sz="900" b="0" kern="1200" baseline="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47509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900" b="1" kern="12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Всего по государственным</a:t>
                      </a:r>
                      <a:r>
                        <a:rPr kumimoji="0" lang="ru-RU" sz="900" b="1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программам</a:t>
                      </a:r>
                      <a:endParaRPr kumimoji="0" lang="ru-RU" sz="900" b="1" kern="1200" dirty="0" smtClean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chemeClr val="accent2"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1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174 768 597,3</a:t>
                      </a:r>
                      <a:endParaRPr kumimoji="0" lang="ru-RU" sz="900" b="1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chemeClr val="accent2"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1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201 401 641,1</a:t>
                      </a:r>
                      <a:endParaRPr kumimoji="0" lang="ru-RU" sz="900" b="1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chemeClr val="accent2"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1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183 260 292,0</a:t>
                      </a:r>
                      <a:endParaRPr kumimoji="0" lang="ru-RU" sz="900" b="1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chemeClr val="accent2"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1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175 482 495,1</a:t>
                      </a:r>
                      <a:endParaRPr kumimoji="0" lang="ru-RU" sz="900" b="1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chemeClr val="accent2"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1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138 570 631,7</a:t>
                      </a:r>
                      <a:endParaRPr kumimoji="0" lang="ru-RU" sz="900" b="1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chemeClr val="accent2"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29624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900" b="1" kern="1200" dirty="0" err="1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Непрограммные</a:t>
                      </a:r>
                      <a:r>
                        <a:rPr kumimoji="0" lang="ru-RU" sz="900" b="1" kern="12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расходы</a:t>
                      </a:r>
                    </a:p>
                  </a:txBody>
                  <a:tcPr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chemeClr val="accent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1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11 130 979,9</a:t>
                      </a:r>
                      <a:endParaRPr kumimoji="0" lang="ru-RU" sz="900" b="1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chemeClr val="accent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1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20 793 242,3</a:t>
                      </a:r>
                      <a:endParaRPr kumimoji="0" lang="ru-RU" sz="900" b="1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chemeClr val="accent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1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7 878 788,2</a:t>
                      </a:r>
                      <a:endParaRPr kumimoji="0" lang="ru-RU" sz="900" b="1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chemeClr val="accent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1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10 747 268,2</a:t>
                      </a:r>
                      <a:endParaRPr kumimoji="0" lang="ru-RU" sz="900" b="1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chemeClr val="accent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1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13 579 505,3</a:t>
                      </a:r>
                      <a:endParaRPr kumimoji="0" lang="ru-RU" sz="900" b="1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chemeClr val="accent2">
                            <a:lumMod val="75000"/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lumMod val="75000"/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lumMod val="75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121953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900" b="1" kern="12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Общий объем расходов</a:t>
                      </a:r>
                    </a:p>
                  </a:txBody>
                  <a:tcPr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chemeClr val="accent2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1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185 899 577,2</a:t>
                      </a:r>
                      <a:endParaRPr kumimoji="0" lang="ru-RU" sz="900" b="1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chemeClr val="accent2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1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222 194 883,4</a:t>
                      </a:r>
                      <a:endParaRPr kumimoji="0" lang="ru-RU" sz="900" b="1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chemeClr val="accent2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1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191 139 080,2</a:t>
                      </a:r>
                      <a:endParaRPr kumimoji="0" lang="ru-RU" sz="900" b="1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chemeClr val="accent2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1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186 229 763,3</a:t>
                      </a:r>
                      <a:endParaRPr kumimoji="0" lang="ru-RU" sz="900" b="1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chemeClr val="accent2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ru-RU" sz="900" b="1" kern="1200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152 150 137,0</a:t>
                      </a:r>
                      <a:endParaRPr kumimoji="0" lang="ru-RU" sz="900" b="1" kern="1200" baseline="0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chemeClr val="accent2">
                            <a:lumMod val="50000"/>
                            <a:shade val="30000"/>
                            <a:satMod val="115000"/>
                          </a:schemeClr>
                        </a:gs>
                        <a:gs pos="50000">
                          <a:schemeClr val="accent2">
                            <a:lumMod val="50000"/>
                            <a:shade val="67500"/>
                            <a:satMod val="115000"/>
                          </a:schemeClr>
                        </a:gs>
                        <a:gs pos="100000">
                          <a:schemeClr val="accent2">
                            <a:lumMod val="50000"/>
                            <a:shade val="100000"/>
                            <a:satMod val="115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8105870" y="567404"/>
            <a:ext cx="1147312" cy="4154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1434" tIns="45717" rIns="91434" bIns="45717">
            <a:spAutoFit/>
          </a:bodyPr>
          <a:lstStyle/>
          <a:p>
            <a:pPr algn="ctr">
              <a:spcBef>
                <a:spcPts val="0"/>
              </a:spcBef>
            </a:pPr>
            <a:endParaRPr lang="ru-RU" sz="11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spcBef>
                <a:spcPts val="0"/>
              </a:spcBef>
            </a:pPr>
            <a:r>
              <a:rPr lang="ru-RU" sz="1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(тыс. рублей)</a:t>
            </a:r>
            <a:endParaRPr lang="ru-RU" sz="1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449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4968</TotalTime>
  <Words>586</Words>
  <Application>Microsoft Office PowerPoint</Application>
  <PresentationFormat>Экран (4:3)</PresentationFormat>
  <Paragraphs>173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Semenikhina</cp:lastModifiedBy>
  <cp:revision>608</cp:revision>
  <dcterms:created xsi:type="dcterms:W3CDTF">2020-03-06T08:21:58Z</dcterms:created>
  <dcterms:modified xsi:type="dcterms:W3CDTF">2020-11-02T07:49:08Z</dcterms:modified>
</cp:coreProperties>
</file>