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3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rawings/drawing3.xml" ContentType="application/vnd.openxmlformats-officedocument.drawingml.chartshape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charts/chart19.xml" ContentType="application/vnd.openxmlformats-officedocument.drawingml.char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notesSlides/notesSlide32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3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quickStyle7.xml" ContentType="application/vnd.openxmlformats-officedocument.drawingml.diagramStyl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5.xml" ContentType="application/vnd.openxmlformats-officedocument.drawingml.char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charts/chart14.xml" ContentType="application/vnd.openxmlformats-officedocument.drawingml.char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68" r:id="rId7"/>
    <p:sldMasterId id="2147483780" r:id="rId8"/>
    <p:sldMasterId id="2147483792" r:id="rId9"/>
    <p:sldMasterId id="2147483804" r:id="rId10"/>
  </p:sldMasterIdLst>
  <p:notesMasterIdLst>
    <p:notesMasterId r:id="rId48"/>
  </p:notesMasterIdLst>
  <p:sldIdLst>
    <p:sldId id="257" r:id="rId11"/>
    <p:sldId id="337" r:id="rId12"/>
    <p:sldId id="264" r:id="rId13"/>
    <p:sldId id="260" r:id="rId14"/>
    <p:sldId id="297" r:id="rId15"/>
    <p:sldId id="322" r:id="rId16"/>
    <p:sldId id="273" r:id="rId17"/>
    <p:sldId id="274" r:id="rId18"/>
    <p:sldId id="275" r:id="rId19"/>
    <p:sldId id="308" r:id="rId20"/>
    <p:sldId id="258" r:id="rId21"/>
    <p:sldId id="295" r:id="rId22"/>
    <p:sldId id="317" r:id="rId23"/>
    <p:sldId id="335" r:id="rId24"/>
    <p:sldId id="259" r:id="rId25"/>
    <p:sldId id="319" r:id="rId26"/>
    <p:sldId id="270" r:id="rId27"/>
    <p:sldId id="300" r:id="rId28"/>
    <p:sldId id="324" r:id="rId29"/>
    <p:sldId id="327" r:id="rId30"/>
    <p:sldId id="328" r:id="rId31"/>
    <p:sldId id="329" r:id="rId32"/>
    <p:sldId id="330" r:id="rId33"/>
    <p:sldId id="336" r:id="rId34"/>
    <p:sldId id="332" r:id="rId35"/>
    <p:sldId id="333" r:id="rId36"/>
    <p:sldId id="334" r:id="rId37"/>
    <p:sldId id="279" r:id="rId38"/>
    <p:sldId id="309" r:id="rId39"/>
    <p:sldId id="302" r:id="rId40"/>
    <p:sldId id="285" r:id="rId41"/>
    <p:sldId id="312" r:id="rId42"/>
    <p:sldId id="320" r:id="rId43"/>
    <p:sldId id="299" r:id="rId44"/>
    <p:sldId id="318" r:id="rId45"/>
    <p:sldId id="289" r:id="rId46"/>
    <p:sldId id="31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4660"/>
  </p:normalViewPr>
  <p:slideViewPr>
    <p:cSldViewPr>
      <p:cViewPr varScale="1">
        <p:scale>
          <a:sx n="110" d="100"/>
          <a:sy n="110" d="100"/>
        </p:scale>
        <p:origin x="-18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\\nas\plan\&#1042;&#1077;&#1088;&#1077;&#1084;&#1077;&#1081;&#1095;&#1091;&#1082;\&#1054;&#1090;&#1095;&#1077;&#1090;%20&#1052;&#1048;&#1053;&#1060;&#1048;&#1053;&#1040;\11111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4518226373332943"/>
          <c:y val="9.8694054211417581E-3"/>
          <c:w val="0.71831007521904033"/>
          <c:h val="0.641468113388900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Lbls>
            <c:dLbl>
              <c:idx val="1"/>
              <c:layout>
                <c:manualLayout>
                  <c:x val="9.1324222803300208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1.5220703800549814E-2"/>
                  <c:y val="-3.8058869236318175E-2"/>
                </c:manualLayout>
              </c:layout>
              <c:showVal val="1"/>
            </c:dLbl>
            <c:dLbl>
              <c:idx val="4"/>
              <c:layout>
                <c:manualLayout>
                  <c:x val="6.0882815202199314E-3"/>
                  <c:y val="-2.7874541734387408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16035.6</c:v>
                </c:pt>
                <c:pt idx="1">
                  <c:v>9389.4</c:v>
                </c:pt>
                <c:pt idx="2">
                  <c:v>9323.1</c:v>
                </c:pt>
                <c:pt idx="3">
                  <c:v>5949.8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6946666419780766"/>
          <c:y val="7.2462407545601307E-2"/>
          <c:w val="0.5296921741205729"/>
          <c:h val="0.657689373655478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Lbls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6.0882815202199314E-3"/>
                  <c:y val="-2.7874541734387408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62.5</c:v>
                </c:pt>
                <c:pt idx="1">
                  <c:v>37.5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873552429337432"/>
          <c:y val="0.17261592431095302"/>
          <c:w val="0.71831007521904033"/>
          <c:h val="0.641468113388900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Lbls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6.0882815202199314E-3"/>
                  <c:y val="-2.7874541734387408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6107682082954736"/>
          <c:y val="6.9224909392094081E-2"/>
          <c:w val="0.5395436532020097"/>
          <c:h val="0.649414274831728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Lbls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6.0882815202199314E-3"/>
                  <c:y val="-2.7874541734387408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64.7</c:v>
                </c:pt>
                <c:pt idx="1">
                  <c:v>35.300000000000004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7541962174940896E-2"/>
          <c:y val="2.7969675826051456E-2"/>
          <c:w val="0.95806382978722293"/>
          <c:h val="0.9440606483478976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699FF"/>
            </a:solidFill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c:spPr>
          <c:dLbls>
            <c:delete val="1"/>
          </c:dLbls>
          <c:cat>
            <c:strRef>
              <c:f>Лист1!$A$2:$A$15</c:f>
              <c:strCache>
                <c:ptCount val="14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СМИ</c:v>
                </c:pt>
                <c:pt idx="3">
                  <c:v>Обслуживание госдолга</c:v>
                </c:pt>
                <c:pt idx="4">
                  <c:v>Национальная безопасность</c:v>
                </c:pt>
                <c:pt idx="5">
                  <c:v>Физкультура и спорт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ЖКХ</c:v>
                </c:pt>
                <c:pt idx="9">
                  <c:v>Межбюджетные трансферты</c:v>
                </c:pt>
                <c:pt idx="10">
                  <c:v>Здравоохранение</c:v>
                </c:pt>
                <c:pt idx="11">
                  <c:v>Национальная экономика</c:v>
                </c:pt>
                <c:pt idx="12">
                  <c:v>Образование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Лист1!$B$2:$B$15</c:f>
              <c:numCache>
                <c:formatCode>#,##0.0</c:formatCode>
                <c:ptCount val="14"/>
                <c:pt idx="0">
                  <c:v>10</c:v>
                </c:pt>
                <c:pt idx="1">
                  <c:v>14</c:v>
                </c:pt>
                <c:pt idx="2">
                  <c:v>17</c:v>
                </c:pt>
                <c:pt idx="3">
                  <c:v>24</c:v>
                </c:pt>
                <c:pt idx="4">
                  <c:v>25</c:v>
                </c:pt>
                <c:pt idx="5">
                  <c:v>36</c:v>
                </c:pt>
                <c:pt idx="6">
                  <c:v>37</c:v>
                </c:pt>
                <c:pt idx="7">
                  <c:v>38</c:v>
                </c:pt>
                <c:pt idx="8">
                  <c:v>50</c:v>
                </c:pt>
                <c:pt idx="9">
                  <c:v>56</c:v>
                </c:pt>
                <c:pt idx="10">
                  <c:v>64</c:v>
                </c:pt>
                <c:pt idx="11">
                  <c:v>67</c:v>
                </c:pt>
                <c:pt idx="12">
                  <c:v>87</c:v>
                </c:pt>
                <c:pt idx="1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Lbls>
            <c:delete val="1"/>
          </c:dLbls>
          <c:cat>
            <c:strRef>
              <c:f>Лист1!$A$2:$A$15</c:f>
              <c:strCache>
                <c:ptCount val="14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СМИ</c:v>
                </c:pt>
                <c:pt idx="3">
                  <c:v>Обслуживание госдолга</c:v>
                </c:pt>
                <c:pt idx="4">
                  <c:v>Национальная безопасность</c:v>
                </c:pt>
                <c:pt idx="5">
                  <c:v>Физкультура и спорт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ЖКХ</c:v>
                </c:pt>
                <c:pt idx="9">
                  <c:v>Межбюджетные трансферты</c:v>
                </c:pt>
                <c:pt idx="10">
                  <c:v>Здравоохранение</c:v>
                </c:pt>
                <c:pt idx="11">
                  <c:v>Национальная экономика</c:v>
                </c:pt>
                <c:pt idx="12">
                  <c:v>Образование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Lbls>
            <c:delete val="1"/>
          </c:dLbls>
          <c:cat>
            <c:strRef>
              <c:f>Лист1!$A$2:$A$15</c:f>
              <c:strCache>
                <c:ptCount val="14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СМИ</c:v>
                </c:pt>
                <c:pt idx="3">
                  <c:v>Обслуживание госдолга</c:v>
                </c:pt>
                <c:pt idx="4">
                  <c:v>Национальная безопасность</c:v>
                </c:pt>
                <c:pt idx="5">
                  <c:v>Физкультура и спорт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ЖКХ</c:v>
                </c:pt>
                <c:pt idx="9">
                  <c:v>Межбюджетные трансферты</c:v>
                </c:pt>
                <c:pt idx="10">
                  <c:v>Здравоохранение</c:v>
                </c:pt>
                <c:pt idx="11">
                  <c:v>Национальная экономика</c:v>
                </c:pt>
                <c:pt idx="12">
                  <c:v>Образование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</c:numCache>
            </c:numRef>
          </c:val>
        </c:ser>
        <c:dLbls>
          <c:showVal val="1"/>
        </c:dLbls>
        <c:gapWidth val="75"/>
        <c:overlap val="100"/>
        <c:axId val="117212672"/>
        <c:axId val="117214208"/>
      </c:barChart>
      <c:catAx>
        <c:axId val="117212672"/>
        <c:scaling>
          <c:orientation val="minMax"/>
        </c:scaling>
        <c:axPos val="l"/>
        <c:numFmt formatCode="General" sourceLinked="1"/>
        <c:majorTickMark val="none"/>
        <c:tickLblPos val="none"/>
        <c:crossAx val="117214208"/>
        <c:crosses val="autoZero"/>
        <c:auto val="1"/>
        <c:lblAlgn val="ctr"/>
        <c:lblOffset val="100"/>
      </c:catAx>
      <c:valAx>
        <c:axId val="117214208"/>
        <c:scaling>
          <c:orientation val="minMax"/>
        </c:scaling>
        <c:axPos val="b"/>
        <c:numFmt formatCode="#,##0.0" sourceLinked="1"/>
        <c:majorTickMark val="none"/>
        <c:tickLblPos val="none"/>
        <c:crossAx val="117212672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20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7343589291240115E-2"/>
          <c:y val="1.7139334419302701E-3"/>
          <c:w val="0.72135421597915061"/>
          <c:h val="0.64418660404862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Lbls>
            <c:dLbl>
              <c:idx val="2"/>
              <c:layout>
                <c:manualLayout>
                  <c:x val="2.4353126080879892E-2"/>
                  <c:y val="-1.0873962638948053E-2"/>
                </c:manualLayout>
              </c:layout>
              <c:showVal val="1"/>
            </c:dLbl>
            <c:dLbl>
              <c:idx val="3"/>
              <c:layout>
                <c:manualLayout>
                  <c:x val="-1.522070380054982E-2"/>
                  <c:y val="-3.8058869236318175E-2"/>
                </c:manualLayout>
              </c:layout>
              <c:showVal val="1"/>
            </c:dLbl>
            <c:dLbl>
              <c:idx val="4"/>
              <c:layout>
                <c:manualLayout>
                  <c:x val="6.0882815202199514E-3"/>
                  <c:y val="-2.7874541734387408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Физическая культура</c:v>
                </c:pt>
                <c:pt idx="1">
                  <c:v>Массовый спорт</c:v>
                </c:pt>
                <c:pt idx="2">
                  <c:v>Спорт высших достижений</c:v>
                </c:pt>
                <c:pt idx="3">
                  <c:v>Другие вопросы в области физической культуры и спорта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578</c:v>
                </c:pt>
                <c:pt idx="1">
                  <c:v>749.2</c:v>
                </c:pt>
                <c:pt idx="2">
                  <c:v>3174.1</c:v>
                </c:pt>
                <c:pt idx="3">
                  <c:v>118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7573963254593221E-2"/>
          <c:y val="9.850507816958504E-3"/>
          <c:w val="0.98733703703703657"/>
          <c:h val="0.98733703703703657"/>
        </c:manualLayout>
      </c:layout>
      <c:doughnutChart>
        <c:varyColors val="1"/>
        <c:firstSliceAng val="0"/>
        <c:holeSize val="8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87327841256029"/>
          <c:y val="2.3461858719826402E-2"/>
          <c:w val="0.72744249749938883"/>
          <c:h val="0.6496235853681150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Pt>
            <c:idx val="2"/>
            <c:spPr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c:spPr>
          </c:dPt>
          <c:dLbls>
            <c:dLbl>
              <c:idx val="2"/>
              <c:layout>
                <c:manualLayout>
                  <c:x val="0.11263296842794578"/>
                  <c:y val="4.0777359896055188E-2"/>
                </c:manualLayout>
              </c:layout>
              <c:showVal val="1"/>
            </c:dLbl>
            <c:dLbl>
              <c:idx val="3"/>
              <c:layout>
                <c:manualLayout>
                  <c:x val="-5.5808602562949627E-17"/>
                  <c:y val="-3.8058869236318175E-2"/>
                </c:manualLayout>
              </c:layout>
              <c:showVal val="1"/>
            </c:dLbl>
            <c:dLbl>
              <c:idx val="4"/>
              <c:layout>
                <c:manualLayout>
                  <c:x val="6.0882815202199314E-3"/>
                  <c:y val="-2.787454173438740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Физическая культура</c:v>
                </c:pt>
                <c:pt idx="1">
                  <c:v>Массовый спорт</c:v>
                </c:pt>
                <c:pt idx="2">
                  <c:v>Спорт высших достижений</c:v>
                </c:pt>
                <c:pt idx="3">
                  <c:v>Другие вопросы в области физической культуры и спорта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759.5</c:v>
                </c:pt>
                <c:pt idx="1">
                  <c:v>1038.2</c:v>
                </c:pt>
                <c:pt idx="2">
                  <c:v>3817.2</c:v>
                </c:pt>
                <c:pt idx="3">
                  <c:v>140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Местные бюджеты</c:v>
                </c:pt>
              </c:strCache>
            </c:strRef>
          </c:tx>
          <c:spPr>
            <a:solidFill>
              <a:srgbClr val="FF5050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 formatCode="#,##0.00">
                  <c:v>6047</c:v>
                </c:pt>
                <c:pt idx="1">
                  <c:v>6049.6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3881.8</c:v>
                </c:pt>
                <c:pt idx="1">
                  <c:v>4005.2</c:v>
                </c:pt>
              </c:numCache>
            </c:numRef>
          </c:val>
        </c:ser>
        <c:gapWidth val="75"/>
        <c:overlap val="100"/>
        <c:axId val="118184960"/>
        <c:axId val="118625024"/>
      </c:barChart>
      <c:catAx>
        <c:axId val="1181849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18625024"/>
        <c:crosses val="autoZero"/>
        <c:auto val="1"/>
        <c:lblAlgn val="ctr"/>
        <c:lblOffset val="100"/>
      </c:catAx>
      <c:valAx>
        <c:axId val="118625024"/>
        <c:scaling>
          <c:orientation val="minMax"/>
        </c:scaling>
        <c:delete val="1"/>
        <c:axPos val="b"/>
        <c:numFmt formatCode="#,##0.00" sourceLinked="1"/>
        <c:majorTickMark val="none"/>
        <c:tickLblPos val="none"/>
        <c:crossAx val="11818496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1.3240740740740861E-4"/>
          <c:w val="0.98733703703703657"/>
          <c:h val="0.98733703703703657"/>
        </c:manualLayout>
      </c:layout>
      <c:doughnutChart>
        <c:varyColors val="1"/>
        <c:ser>
          <c:idx val="7"/>
          <c:order val="1"/>
          <c:tx>
            <c:strRef>
              <c:f>Лист1!$I$1</c:f>
              <c:strCache>
                <c:ptCount val="1"/>
                <c:pt idx="0">
                  <c:v>Столбец7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Лист1!$I$2:$I$5</c:f>
              <c:numCache>
                <c:formatCode>General</c:formatCode>
                <c:ptCount val="4"/>
              </c:numCache>
            </c:numRef>
          </c:val>
        </c:ser>
        <c:firstSliceAng val="0"/>
        <c:holeSize val="48"/>
      </c:doughnutChar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6"/>
          <c:dPt>
            <c:idx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Pt>
            <c:idx val="2"/>
            <c:spPr>
              <a:solidFill>
                <a:srgbClr val="E31E24"/>
              </a:solidFill>
            </c:spPr>
          </c:dPt>
          <c:dPt>
            <c:idx val="3"/>
            <c:spPr>
              <a:solidFill>
                <a:srgbClr val="B88C00"/>
              </a:solidFill>
            </c:spPr>
          </c:dPt>
          <c:dPt>
            <c:idx val="4"/>
            <c:spPr>
              <a:solidFill>
                <a:srgbClr val="43D6DD"/>
              </a:solidFill>
            </c:spPr>
          </c:dPt>
          <c:dPt>
            <c:idx val="5"/>
            <c:spPr>
              <a:solidFill>
                <a:srgbClr val="7030A0"/>
              </a:solidFill>
            </c:spPr>
          </c:dPt>
          <c:dPt>
            <c:idx val="6"/>
            <c:spPr>
              <a:solidFill>
                <a:srgbClr val="F8AB32"/>
              </a:solidFill>
            </c:spPr>
          </c:dPt>
          <c:dPt>
            <c:idx val="7"/>
            <c:spPr>
              <a:solidFill>
                <a:srgbClr val="00B0F0"/>
              </a:solidFill>
            </c:spPr>
          </c:dPt>
          <c:cat>
            <c:numRef>
              <c:f>Лист1!$A$2:$A$9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21.7</c:v>
                </c:pt>
                <c:pt idx="1">
                  <c:v>19.5</c:v>
                </c:pt>
                <c:pt idx="2">
                  <c:v>20.7</c:v>
                </c:pt>
                <c:pt idx="3">
                  <c:v>8.6</c:v>
                </c:pt>
                <c:pt idx="4">
                  <c:v>1.7</c:v>
                </c:pt>
                <c:pt idx="5">
                  <c:v>2.4</c:v>
                </c:pt>
                <c:pt idx="6">
                  <c:v>7.6</c:v>
                </c:pt>
                <c:pt idx="7">
                  <c:v>17.8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/>
      <c:barChart>
        <c:barDir val="bar"/>
        <c:grouping val="clustered"/>
        <c:gapWidth val="100"/>
        <c:axId val="120448896"/>
        <c:axId val="120450432"/>
      </c:barChart>
      <c:catAx>
        <c:axId val="120448896"/>
        <c:scaling>
          <c:orientation val="minMax"/>
        </c:scaling>
        <c:delete val="1"/>
        <c:axPos val="l"/>
        <c:tickLblPos val="none"/>
        <c:crossAx val="120450432"/>
        <c:crosses val="autoZero"/>
        <c:auto val="1"/>
        <c:lblAlgn val="ctr"/>
        <c:lblOffset val="100"/>
      </c:catAx>
      <c:valAx>
        <c:axId val="120450432"/>
        <c:scaling>
          <c:orientation val="minMax"/>
        </c:scaling>
        <c:delete val="1"/>
        <c:axPos val="b"/>
        <c:numFmt formatCode="General" sourceLinked="1"/>
        <c:tickLblPos val="none"/>
        <c:crossAx val="120448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7573963254593221E-2"/>
          <c:y val="9.8505078169585699E-3"/>
          <c:w val="0.98733703703703657"/>
          <c:h val="0.98733703703703657"/>
        </c:manualLayout>
      </c:layout>
      <c:doughnutChart>
        <c:varyColors val="1"/>
        <c:firstSliceAng val="0"/>
        <c:holeSize val="8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51257928908894557"/>
          <c:y val="0.15827203698842401"/>
          <c:w val="0.32305035116806147"/>
          <c:h val="0.582126654602041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4"/>
              <c:layout>
                <c:manualLayout>
                  <c:x val="-1.4069987663834682E-3"/>
                  <c:y val="-3.549515036029174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Благоустройство</c:v>
                </c:pt>
                <c:pt idx="1">
                  <c:v>Ремонт объектов соцсферы</c:v>
                </c:pt>
                <c:pt idx="2">
                  <c:v>Приобретение оборудования для объектов соцсферы</c:v>
                </c:pt>
                <c:pt idx="3">
                  <c:v>Ремонт объектов транспортной инфраструктуры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119.8</c:v>
                </c:pt>
                <c:pt idx="1">
                  <c:v>30.7</c:v>
                </c:pt>
                <c:pt idx="2">
                  <c:v>27</c:v>
                </c:pt>
                <c:pt idx="3">
                  <c:v>7.8</c:v>
                </c:pt>
                <c:pt idx="4">
                  <c:v>12</c:v>
                </c:pt>
              </c:numCache>
            </c:numRef>
          </c:val>
        </c:ser>
        <c:firstSliceAng val="0"/>
        <c:holeSize val="50"/>
      </c:doughnutChart>
    </c:plotArea>
    <c:legend>
      <c:legendPos val="b"/>
      <c:legendEntry>
        <c:idx val="0"/>
        <c:txPr>
          <a:bodyPr/>
          <a:lstStyle/>
          <a:p>
            <a: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7.3163935851935993E-2"/>
          <c:y val="0.54960427299324632"/>
          <c:w val="0.67121939708441691"/>
          <c:h val="0.44198030198827193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0.49914511900871605"/>
          <c:y val="0"/>
          <c:w val="0.44543330636437189"/>
          <c:h val="0.8075030796983206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Дорожное хозяйство</c:v>
                </c:pt>
                <c:pt idx="1">
                  <c:v>Объекты социальной сферы и спорта</c:v>
                </c:pt>
                <c:pt idx="2">
                  <c:v>Объекты ВКХ, водоснабжения и газификации</c:v>
                </c:pt>
                <c:pt idx="3">
                  <c:v>Переселение граждан из аварийного жилищного фонда, обеспечение жильем молодых семей, благоустройство </c:v>
                </c:pt>
                <c:pt idx="4">
                  <c:v>Профилактика и устранение последствий COVID-19</c:v>
                </c:pt>
                <c:pt idx="5">
                  <c:v>Возмещение предприятиям ЖКХ части платы граждан за коммунальные услуги</c:v>
                </c:pt>
                <c:pt idx="6">
                  <c:v>Иные направления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4.8</c:v>
                </c:pt>
                <c:pt idx="1">
                  <c:v>8.5</c:v>
                </c:pt>
                <c:pt idx="2">
                  <c:v>3.8</c:v>
                </c:pt>
                <c:pt idx="3">
                  <c:v>4.0999999999999996</c:v>
                </c:pt>
                <c:pt idx="4">
                  <c:v>3.3</c:v>
                </c:pt>
                <c:pt idx="5">
                  <c:v>1</c:v>
                </c:pt>
                <c:pt idx="6">
                  <c:v>6.8</c:v>
                </c:pt>
              </c:numCache>
            </c:numRef>
          </c:val>
        </c:ser>
        <c:firstSliceAng val="210"/>
        <c:holeSize val="50"/>
      </c:doughnutChart>
    </c:plotArea>
    <c:legend>
      <c:legendPos val="b"/>
      <c:legendEntry>
        <c:idx val="0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6.0763893042152274E-3"/>
          <c:y val="0.46547219757708053"/>
          <c:w val="0.9939236106957916"/>
          <c:h val="0.53452778585454208"/>
        </c:manualLayout>
      </c:layout>
      <c:txPr>
        <a:bodyPr/>
        <a:lstStyle/>
        <a:p>
          <a:pPr>
            <a:defRPr sz="16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B88C00"/>
              </a:solidFill>
            </c:spPr>
          </c:dPt>
          <c:cat>
            <c:strRef>
              <c:f>Лист1!$A$2:$A$3</c:f>
              <c:strCache>
                <c:ptCount val="2"/>
                <c:pt idx="0">
                  <c:v>Уровень долговой нагрузки</c:v>
                </c:pt>
                <c:pt idx="1">
                  <c:v>Предельный размер госдолга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0.60000000000000064</c:v>
                </c:pt>
              </c:numCache>
            </c:numRef>
          </c:val>
        </c:ser>
        <c:gapWidth val="100"/>
        <c:axId val="96990720"/>
        <c:axId val="97037312"/>
      </c:barChart>
      <c:catAx>
        <c:axId val="96990720"/>
        <c:scaling>
          <c:orientation val="minMax"/>
        </c:scaling>
        <c:delete val="1"/>
        <c:axPos val="l"/>
        <c:tickLblPos val="none"/>
        <c:crossAx val="97037312"/>
        <c:crosses val="autoZero"/>
        <c:auto val="1"/>
        <c:lblAlgn val="ctr"/>
        <c:lblOffset val="100"/>
      </c:catAx>
      <c:valAx>
        <c:axId val="97037312"/>
        <c:scaling>
          <c:orientation val="minMax"/>
        </c:scaling>
        <c:delete val="1"/>
        <c:axPos val="b"/>
        <c:numFmt formatCode="General" sourceLinked="1"/>
        <c:tickLblPos val="none"/>
        <c:crossAx val="969907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1.3240740740740861E-4"/>
          <c:w val="0.98733703703703657"/>
          <c:h val="0.987337037037036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cat>
            <c:numRef>
              <c:f>Лист1!$A$2:$A$3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254</c:v>
                </c:pt>
                <c:pt idx="1">
                  <c:v>667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</c:spPr>
          </c:dPt>
          <c:cat>
            <c:strRef>
              <c:f>Лист1!$A$2:$A$3</c:f>
              <c:strCache>
                <c:ptCount val="2"/>
                <c:pt idx="0">
                  <c:v>Уровень долговой нагрузки</c:v>
                </c:pt>
                <c:pt idx="1">
                  <c:v>Предельный размер госдолга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20.3</c:v>
                </c:pt>
              </c:numCache>
            </c:numRef>
          </c:val>
        </c:ser>
        <c:gapWidth val="100"/>
        <c:axId val="97652096"/>
        <c:axId val="97727616"/>
      </c:barChart>
      <c:catAx>
        <c:axId val="97652096"/>
        <c:scaling>
          <c:orientation val="minMax"/>
        </c:scaling>
        <c:delete val="1"/>
        <c:axPos val="l"/>
        <c:tickLblPos val="none"/>
        <c:crossAx val="97727616"/>
        <c:crosses val="autoZero"/>
        <c:auto val="1"/>
        <c:lblAlgn val="ctr"/>
        <c:lblOffset val="100"/>
      </c:catAx>
      <c:valAx>
        <c:axId val="97727616"/>
        <c:scaling>
          <c:orientation val="minMax"/>
        </c:scaling>
        <c:delete val="1"/>
        <c:axPos val="b"/>
        <c:numFmt formatCode="General" sourceLinked="1"/>
        <c:tickLblPos val="none"/>
        <c:crossAx val="97652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9.2710325527517068E-2"/>
          <c:y val="3.3197700255527172E-2"/>
          <c:w val="0.84631724237793049"/>
          <c:h val="0.65497815057589892"/>
        </c:manualLayout>
      </c:layout>
      <c:barChart>
        <c:barDir val="col"/>
        <c:grouping val="clustered"/>
        <c:ser>
          <c:idx val="0"/>
          <c:order val="0"/>
          <c:tx>
            <c:v>Расходы, тыс. руб.</c:v>
          </c:tx>
          <c:spPr>
            <a:solidFill>
              <a:srgbClr val="2860A8"/>
            </a:solidFill>
          </c:spPr>
          <c:cat>
            <c:strRef>
              <c:f>Лист1!$F$32:$M$32</c:f>
              <c:strCache>
                <c:ptCount val="8"/>
                <c:pt idx="0">
                  <c:v>Астраханская 
область</c:v>
                </c:pt>
                <c:pt idx="1">
                  <c:v>Волгоградская 
область</c:v>
                </c:pt>
                <c:pt idx="2">
                  <c:v>г. Севастополь</c:v>
                </c:pt>
                <c:pt idx="3">
                  <c:v>Краснодарский 
край</c:v>
                </c:pt>
                <c:pt idx="4">
                  <c:v>Республика 
Адыгея</c:v>
                </c:pt>
                <c:pt idx="5">
                  <c:v>Республика 
Калмыкия</c:v>
                </c:pt>
                <c:pt idx="6">
                  <c:v>Республика 
Крым</c:v>
                </c:pt>
                <c:pt idx="7">
                  <c:v>Ростовская
область</c:v>
                </c:pt>
              </c:strCache>
            </c:strRef>
          </c:cat>
          <c:val>
            <c:numRef>
              <c:f>Лист1!$D$1:$K$1</c:f>
              <c:numCache>
                <c:formatCode>0.0</c:formatCode>
                <c:ptCount val="8"/>
                <c:pt idx="0">
                  <c:v>58.088711000000011</c:v>
                </c:pt>
                <c:pt idx="1">
                  <c:v>135.38393800000213</c:v>
                </c:pt>
                <c:pt idx="2">
                  <c:v>56.555475000000001</c:v>
                </c:pt>
                <c:pt idx="3">
                  <c:v>319.45907099999999</c:v>
                </c:pt>
                <c:pt idx="4">
                  <c:v>31.903784000000002</c:v>
                </c:pt>
                <c:pt idx="5">
                  <c:v>22.317969000000335</c:v>
                </c:pt>
                <c:pt idx="6">
                  <c:v>208.168982</c:v>
                </c:pt>
                <c:pt idx="7">
                  <c:v>219.717321</c:v>
                </c:pt>
              </c:numCache>
            </c:numRef>
          </c:val>
        </c:ser>
        <c:gapWidth val="87"/>
        <c:axId val="117728000"/>
        <c:axId val="117729920"/>
      </c:barChart>
      <c:lineChart>
        <c:grouping val="stacked"/>
        <c:ser>
          <c:idx val="1"/>
          <c:order val="1"/>
          <c:tx>
            <c:v>Отношение объема государственного долга субъектов к собственным доходам, %</c:v>
          </c:tx>
          <c:spPr>
            <a:ln w="6350">
              <a:solidFill>
                <a:srgbClr val="FF0000"/>
              </a:solidFill>
              <a:prstDash val="dash"/>
            </a:ln>
          </c:spPr>
          <c:marker>
            <c:symbol val="circle"/>
            <c:size val="6"/>
            <c:spPr>
              <a:solidFill>
                <a:schemeClr val="bg1"/>
              </a:solidFill>
              <a:ln w="31750"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6.3976672869649184E-2"/>
                  <c:y val="-4.2383600896199677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1.3315144928990673E-3"/>
                  <c:y val="-1.0077005332740804E-2"/>
                </c:manualLayout>
              </c:layout>
              <c:dLblPos val="r"/>
              <c:showVal val="1"/>
            </c:dLbl>
            <c:dLbl>
              <c:idx val="2"/>
              <c:spPr>
                <a:noFill/>
                <a:ln w="12700">
                  <a:noFill/>
                </a:ln>
              </c:spPr>
              <c:txPr>
                <a:bodyPr/>
                <a:lstStyle/>
                <a:p>
                  <a:pPr>
                    <a:defRPr sz="1200" b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dLbl>
              <c:idx val="3"/>
              <c:spPr>
                <a:noFill/>
                <a:ln w="12700">
                  <a:noFill/>
                </a:ln>
              </c:spPr>
              <c:txPr>
                <a:bodyPr/>
                <a:lstStyle/>
                <a:p>
                  <a:pPr>
                    <a:defRPr sz="1200" b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dLbl>
              <c:idx val="4"/>
              <c:layout>
                <c:manualLayout>
                  <c:x val="-1.4623362398461027E-3"/>
                  <c:y val="-1.3751365589008722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3.0895437224198624E-3"/>
                  <c:y val="-6.402645076473045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99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dLblPos val="r"/>
              <c:showVal val="1"/>
            </c:dLbl>
            <c:dLbl>
              <c:idx val="6"/>
              <c:layout>
                <c:manualLayout>
                  <c:x val="9.2688103751322557E-3"/>
                  <c:y val="-2.7282848202052723E-3"/>
                </c:manualLayout>
              </c:layout>
              <c:dLblPos val="r"/>
              <c:showVal val="1"/>
            </c:dLbl>
            <c:dLbl>
              <c:idx val="7"/>
              <c:spPr>
                <a:noFill/>
                <a:ln w="12700">
                  <a:noFill/>
                </a:ln>
              </c:spPr>
              <c:txPr>
                <a:bodyPr/>
                <a:lstStyle/>
                <a:p>
                  <a:pPr>
                    <a:defRPr sz="1200" b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spPr>
              <a:noFill/>
              <a:ln w="12700">
                <a:noFill/>
              </a:ln>
            </c:spPr>
            <c:txPr>
              <a:bodyPr/>
              <a:lstStyle/>
              <a:p>
                <a:pPr>
                  <a:defRPr sz="1200" b="0"/>
                </a:pPr>
                <a:endParaRPr lang="ru-RU"/>
              </a:p>
            </c:txPr>
            <c:dLblPos val="t"/>
            <c:showVal val="1"/>
          </c:dLbls>
          <c:val>
            <c:numRef>
              <c:f>Лист1!$D$2:$K$2</c:f>
              <c:numCache>
                <c:formatCode>General</c:formatCode>
                <c:ptCount val="8"/>
                <c:pt idx="0">
                  <c:v>49.9</c:v>
                </c:pt>
                <c:pt idx="1">
                  <c:v>69.400000000000006</c:v>
                </c:pt>
                <c:pt idx="2">
                  <c:v>0</c:v>
                </c:pt>
                <c:pt idx="3">
                  <c:v>46.5</c:v>
                </c:pt>
                <c:pt idx="4">
                  <c:v>37.6</c:v>
                </c:pt>
                <c:pt idx="5">
                  <c:v>99</c:v>
                </c:pt>
                <c:pt idx="6">
                  <c:v>7.6</c:v>
                </c:pt>
                <c:pt idx="7">
                  <c:v>23.7</c:v>
                </c:pt>
              </c:numCache>
            </c:numRef>
          </c:val>
        </c:ser>
        <c:marker val="1"/>
        <c:axId val="118069504"/>
        <c:axId val="118067584"/>
      </c:lineChart>
      <c:catAx>
        <c:axId val="117728000"/>
        <c:scaling>
          <c:orientation val="minMax"/>
        </c:scaling>
        <c:axPos val="b"/>
        <c:tickLblPos val="nextTo"/>
        <c:txPr>
          <a:bodyPr rot="-5400000" vert="horz" anchor="t" anchorCtr="0"/>
          <a:lstStyle/>
          <a:p>
            <a:pPr algn="r">
              <a:defRPr/>
            </a:pPr>
            <a:endParaRPr lang="ru-RU"/>
          </a:p>
        </c:txPr>
        <c:crossAx val="117729920"/>
        <c:crosses val="autoZero"/>
        <c:auto val="1"/>
        <c:lblAlgn val="ctr"/>
        <c:lblOffset val="100"/>
      </c:catAx>
      <c:valAx>
        <c:axId val="117729920"/>
        <c:scaling>
          <c:orientation val="minMax"/>
        </c:scaling>
        <c:axPos val="l"/>
        <c:majorGridlines>
          <c:spPr>
            <a:ln>
              <a:solidFill>
                <a:prstClr val="black">
                  <a:tint val="75000"/>
                </a:prstClr>
              </a:solidFill>
              <a:prstDash val="dash"/>
            </a:ln>
          </c:spPr>
        </c:majorGridlines>
        <c:numFmt formatCode="0.0" sourceLinked="1"/>
        <c:tickLblPos val="nextTo"/>
        <c:spPr>
          <a:ln>
            <a:noFill/>
          </a:ln>
        </c:spPr>
        <c:txPr>
          <a:bodyPr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117728000"/>
        <c:crosses val="autoZero"/>
        <c:crossBetween val="between"/>
      </c:valAx>
      <c:valAx>
        <c:axId val="118067584"/>
        <c:scaling>
          <c:orientation val="minMax"/>
        </c:scaling>
        <c:axPos val="r"/>
        <c:numFmt formatCode="General" sourceLinked="1"/>
        <c:tickLblPos val="nextTo"/>
        <c:spPr>
          <a:ln w="0">
            <a:noFill/>
          </a:ln>
        </c:spPr>
        <c:txPr>
          <a:bodyPr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118069504"/>
        <c:crosses val="max"/>
        <c:crossBetween val="between"/>
      </c:valAx>
      <c:catAx>
        <c:axId val="118069504"/>
        <c:scaling>
          <c:orientation val="minMax"/>
        </c:scaling>
        <c:delete val="1"/>
        <c:axPos val="b"/>
        <c:tickLblPos val="none"/>
        <c:crossAx val="118067584"/>
        <c:crosses val="autoZero"/>
        <c:auto val="1"/>
        <c:lblAlgn val="ctr"/>
        <c:lblOffset val="100"/>
      </c:catAx>
      <c:spPr>
        <a:ln>
          <a:solidFill>
            <a:schemeClr val="bg1">
              <a:lumMod val="50000"/>
            </a:schemeClr>
          </a:solidFill>
          <a:prstDash val="dash"/>
        </a:ln>
      </c:spPr>
    </c:plotArea>
    <c:plotVisOnly val="1"/>
    <c:dispBlanksAs val="gap"/>
  </c:chart>
  <c:txPr>
    <a:bodyPr/>
    <a:lstStyle/>
    <a:p>
      <a:pPr>
        <a:defRPr>
          <a:latin typeface="Tahoma" pitchFamily="34" charset="0"/>
          <a:ea typeface="Tahoma" pitchFamily="34" charset="0"/>
          <a:cs typeface="Tahoma" pitchFamily="34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160184359001368E-2"/>
          <c:y val="6.3746167683496183E-2"/>
          <c:w val="0.85875259965190953"/>
          <c:h val="0.6253498429252546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млрд рублей</c:v>
                </c:pt>
              </c:strCache>
            </c:strRef>
          </c:tx>
          <c:dPt>
            <c:idx val="0"/>
            <c:spPr>
              <a:solidFill>
                <a:srgbClr val="2860A8"/>
              </a:solidFill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FFDD21"/>
              </a:solidFill>
            </c:spPr>
          </c:dPt>
          <c:dPt>
            <c:idx val="3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chemeClr val="accent3">
                  <a:lumMod val="20000"/>
                  <a:lumOff val="80000"/>
                </a:schemeClr>
              </a:solidFill>
            </c:spPr>
          </c:dPt>
          <c:cat>
            <c:strRef>
              <c:f>Лист1!$A$2:$A$4</c:f>
              <c:strCache>
                <c:ptCount val="3"/>
                <c:pt idx="0">
                  <c:v>Ростовская область</c:v>
                </c:pt>
                <c:pt idx="1">
                  <c:v>Средний по субъектам РФ</c:v>
                </c:pt>
                <c:pt idx="2">
                  <c:v>Средний по ЮФО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20.3</c:v>
                </c:pt>
                <c:pt idx="1">
                  <c:v>22.5</c:v>
                </c:pt>
                <c:pt idx="2">
                  <c:v>34.9</c:v>
                </c:pt>
              </c:numCache>
            </c:numRef>
          </c:val>
        </c:ser>
        <c:gapWidth val="71"/>
        <c:overlap val="58"/>
        <c:axId val="121549568"/>
        <c:axId val="121646464"/>
      </c:barChart>
      <c:catAx>
        <c:axId val="121549568"/>
        <c:scaling>
          <c:orientation val="minMax"/>
        </c:scaling>
        <c:delete val="1"/>
        <c:axPos val="l"/>
        <c:numFmt formatCode="General" sourceLinked="1"/>
        <c:tickLblPos val="none"/>
        <c:crossAx val="121646464"/>
        <c:crosses val="autoZero"/>
        <c:auto val="1"/>
        <c:lblAlgn val="ctr"/>
        <c:lblOffset val="100"/>
      </c:catAx>
      <c:valAx>
        <c:axId val="121646464"/>
        <c:scaling>
          <c:orientation val="minMax"/>
        </c:scaling>
        <c:delete val="1"/>
        <c:axPos val="b"/>
        <c:numFmt formatCode="General" sourceLinked="1"/>
        <c:tickLblPos val="none"/>
        <c:crossAx val="121549568"/>
        <c:crosses val="autoZero"/>
        <c:crossBetween val="between"/>
        <c:majorUnit val="10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 b="1" cap="none" spc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909398221310951"/>
          <c:y val="1.2587896080878309E-2"/>
          <c:w val="0.71222179369885374"/>
          <c:h val="0.636031132069442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Pt>
            <c:idx val="2"/>
            <c:spPr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c:spPr>
          </c:dPt>
          <c:dLbls>
            <c:dLbl>
              <c:idx val="4"/>
              <c:layout>
                <c:manualLayout>
                  <c:x val="6.0882815202199314E-3"/>
                  <c:y val="-2.787454173438740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normalizeH="0" baseline="0">
                    <a:solidFill>
                      <a:schemeClr val="tx1"/>
                    </a:solidFill>
                    <a:latin typeface="Tahoma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26203.1</c:v>
                </c:pt>
                <c:pt idx="1">
                  <c:v>19491.599999999897</c:v>
                </c:pt>
                <c:pt idx="2">
                  <c:v>14687.9</c:v>
                </c:pt>
                <c:pt idx="3">
                  <c:v>10591.1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0"/>
        <c:holeSize val="4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38.1</c:v>
                </c:pt>
                <c:pt idx="1">
                  <c:v>38.800000000000004</c:v>
                </c:pt>
                <c:pt idx="2">
                  <c:v>43.2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140.30000000000001</c:v>
                </c:pt>
                <c:pt idx="1">
                  <c:v>141.69999999999999</c:v>
                </c:pt>
                <c:pt idx="2">
                  <c:v>180.5</c:v>
                </c:pt>
              </c:numCache>
            </c:numRef>
          </c:val>
        </c:ser>
        <c:gapWidth val="118"/>
        <c:overlap val="100"/>
        <c:axId val="155951104"/>
        <c:axId val="155953024"/>
      </c:barChart>
      <c:catAx>
        <c:axId val="1559511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55953024"/>
        <c:crosses val="autoZero"/>
        <c:auto val="1"/>
        <c:lblAlgn val="ctr"/>
        <c:lblOffset val="100"/>
      </c:catAx>
      <c:valAx>
        <c:axId val="155953024"/>
        <c:scaling>
          <c:orientation val="minMax"/>
          <c:max val="230"/>
          <c:min val="0"/>
        </c:scaling>
        <c:delete val="1"/>
        <c:axPos val="l"/>
        <c:numFmt formatCode="General" sourceLinked="1"/>
        <c:tickLblPos val="none"/>
        <c:crossAx val="155951104"/>
        <c:crosses val="autoZero"/>
        <c:crossBetween val="between"/>
        <c:majorUnit val="50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0.18600268967559841"/>
          <c:y val="3.6305894705108831E-2"/>
          <c:w val="0.63706357264115065"/>
          <c:h val="0.9273882105897998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E7E6E6">
                <a:lumMod val="90000"/>
              </a:srgbClr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FFCC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Pt>
            <c:idx val="5"/>
            <c:spPr>
              <a:solidFill>
                <a:srgbClr val="009999"/>
              </a:solidFill>
            </c:spPr>
          </c:dPt>
          <c:dPt>
            <c:idx val="6"/>
            <c:spPr>
              <a:solidFill>
                <a:srgbClr val="99CCFF"/>
              </a:solidFill>
            </c:spPr>
          </c:dPt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Налог на прибыль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Налоги на совокупный доход</c:v>
                </c:pt>
                <c:pt idx="5">
                  <c:v>Неналоговые доходы</c:v>
                </c:pt>
                <c:pt idx="6">
                  <c:v>Иные  налоговые доходы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49549.7</c:v>
                </c:pt>
                <c:pt idx="1">
                  <c:v>44378.8</c:v>
                </c:pt>
                <c:pt idx="2">
                  <c:v>17902.5</c:v>
                </c:pt>
                <c:pt idx="3">
                  <c:v>14745.5</c:v>
                </c:pt>
                <c:pt idx="4">
                  <c:v>12873.7</c:v>
                </c:pt>
                <c:pt idx="5">
                  <c:v>2036.4</c:v>
                </c:pt>
                <c:pt idx="6">
                  <c:v>671.00000000001091</c:v>
                </c:pt>
              </c:numCache>
            </c:numRef>
          </c:val>
        </c:ser>
        <c:firstSliceAng val="177"/>
        <c:holeSize val="79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0.57237464843206642"/>
          <c:y val="0"/>
          <c:w val="0.36883759512267456"/>
          <c:h val="0.6193912927053696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soft" dir="t">
                <a:rot lat="0" lon="0" rev="0"/>
              </a:lightRig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dPt>
            <c:idx val="0"/>
            <c:spPr>
              <a:solidFill>
                <a:srgbClr val="CC0000"/>
              </a:solidFill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bevelT w="63500" h="63500" prst="artDeco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bevelT w="63500" h="63500" prst="artDeco"/>
                <a:contourClr>
                  <a:srgbClr val="000000"/>
                </a:contourClr>
              </a:sp3d>
            </c:spPr>
          </c:dPt>
          <c:cat>
            <c:strRef>
              <c:f>Лист1!$A$2:$A$3</c:f>
              <c:strCache>
                <c:ptCount val="2"/>
                <c:pt idx="0">
                  <c:v>Доля поступлений от крупнейших налогоплательщиков</c:v>
                </c:pt>
                <c:pt idx="1">
                  <c:v>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firstSliceAng val="338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1.3240740740740861E-4"/>
          <c:w val="0.98733703703703657"/>
          <c:h val="0.987337037037036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spPr>
              <a:solidFill>
                <a:srgbClr val="006BB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spPr>
              <a:solidFill>
                <a:srgbClr val="CCCC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Pt>
            <c:idx val="2"/>
            <c:spPr>
              <a:solidFill>
                <a:srgbClr val="C00000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14.7</c:v>
                </c:pt>
                <c:pt idx="1">
                  <c:v>12.4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firstSliceAng val="305"/>
        <c:holeSize val="8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160184359001368E-2"/>
          <c:y val="6.3746167683496183E-2"/>
          <c:w val="0.85875259965190953"/>
          <c:h val="0.6253498429252546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млрд рублей</c:v>
                </c:pt>
              </c:strCache>
            </c:strRef>
          </c:tx>
          <c:dPt>
            <c:idx val="0"/>
            <c:spPr>
              <a:solidFill>
                <a:srgbClr val="2860A8"/>
              </a:solidFill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FFDD21"/>
              </a:solidFill>
            </c:spPr>
          </c:dPt>
          <c:dPt>
            <c:idx val="3"/>
            <c:spPr>
              <a:solidFill>
                <a:srgbClr val="E31E24"/>
              </a:solidFill>
            </c:spPr>
          </c:dPt>
          <c:dPt>
            <c:idx val="4"/>
            <c:spPr>
              <a:solidFill>
                <a:srgbClr val="57C95C"/>
              </a:solidFill>
            </c:spPr>
          </c:dPt>
          <c:cat>
            <c:strRef>
              <c:f>Лист1!$A$2:$A$6</c:f>
              <c:strCache>
                <c:ptCount val="4"/>
                <c:pt idx="1">
                  <c:v>Ростовская область</c:v>
                </c:pt>
                <c:pt idx="2">
                  <c:v>Средний по субъектам РФ</c:v>
                </c:pt>
                <c:pt idx="3">
                  <c:v>Средний по ЮФО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 formatCode="General">
                  <c:v>2.6</c:v>
                </c:pt>
                <c:pt idx="1">
                  <c:v>3.1</c:v>
                </c:pt>
                <c:pt idx="2">
                  <c:v>4</c:v>
                </c:pt>
                <c:pt idx="3">
                  <c:v>5.8</c:v>
                </c:pt>
                <c:pt idx="4">
                  <c:v>6.4</c:v>
                </c:pt>
              </c:numCache>
            </c:numRef>
          </c:val>
        </c:ser>
        <c:gapWidth val="71"/>
        <c:overlap val="58"/>
        <c:axId val="116274688"/>
        <c:axId val="116276224"/>
      </c:barChart>
      <c:catAx>
        <c:axId val="116274688"/>
        <c:scaling>
          <c:orientation val="minMax"/>
        </c:scaling>
        <c:delete val="1"/>
        <c:axPos val="l"/>
        <c:numFmt formatCode="General" sourceLinked="1"/>
        <c:tickLblPos val="none"/>
        <c:crossAx val="116276224"/>
        <c:crosses val="autoZero"/>
        <c:auto val="1"/>
        <c:lblAlgn val="ctr"/>
        <c:lblOffset val="100"/>
      </c:catAx>
      <c:valAx>
        <c:axId val="116276224"/>
        <c:scaling>
          <c:orientation val="minMax"/>
        </c:scaling>
        <c:delete val="1"/>
        <c:axPos val="b"/>
        <c:numFmt formatCode="General" sourceLinked="1"/>
        <c:tickLblPos val="none"/>
        <c:crossAx val="116274688"/>
        <c:crosses val="autoZero"/>
        <c:crossBetween val="between"/>
        <c:majorUnit val="10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 b="1" cap="none" spc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Реализация нацпроектов на 2020-2022 годы</c:v>
                </c:pt>
              </c:strCache>
            </c:strRef>
          </c:tx>
          <c:spPr>
            <a:solidFill>
              <a:srgbClr val="2860A8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in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28.5</c:v>
                </c:pt>
                <c:pt idx="1">
                  <c:v>29.6</c:v>
                </c:pt>
                <c:pt idx="2">
                  <c:v>26.6</c:v>
                </c:pt>
                <c:pt idx="3">
                  <c:v>25.8</c:v>
                </c:pt>
              </c:numCache>
            </c:numRef>
          </c:val>
        </c:ser>
        <c:axId val="116769152"/>
        <c:axId val="116770688"/>
      </c:barChart>
      <c:catAx>
        <c:axId val="1167691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16770688"/>
        <c:crosses val="autoZero"/>
        <c:auto val="1"/>
        <c:lblAlgn val="ctr"/>
        <c:lblOffset val="100"/>
      </c:catAx>
      <c:valAx>
        <c:axId val="11677068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16769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54EDCF-47BF-4076-B931-49AFBE9ECBAB}" type="doc">
      <dgm:prSet loTypeId="urn:microsoft.com/office/officeart/2005/8/layout/vList2" loCatId="list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94FC60BF-FE78-46F0-85EE-C758DC9BAD16}">
      <dgm:prSet phldrT="[Текст]" custT="1"/>
      <dgm:spPr/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экономика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5FC4F0-A262-40C1-B192-B456B117CB61}" type="parTrans" cxnId="{DDBDCDBB-D596-4FA9-9FE6-08F1543D906F}">
      <dgm:prSet/>
      <dgm:spPr/>
      <dgm:t>
        <a:bodyPr/>
        <a:lstStyle/>
        <a:p>
          <a:pPr algn="ctr"/>
          <a:endParaRPr lang="ru-RU" sz="1200" b="1"/>
        </a:p>
      </dgm:t>
    </dgm:pt>
    <dgm:pt modelId="{0D54A730-38B7-4533-B4D4-E64744E3893E}" type="sibTrans" cxnId="{DDBDCDBB-D596-4FA9-9FE6-08F1543D906F}">
      <dgm:prSet/>
      <dgm:spPr/>
      <dgm:t>
        <a:bodyPr/>
        <a:lstStyle/>
        <a:p>
          <a:pPr algn="ctr"/>
          <a:endParaRPr lang="ru-RU" sz="1200" b="1"/>
        </a:p>
      </dgm:t>
    </dgm:pt>
    <dgm:pt modelId="{1C032A7B-2B91-47C3-9528-AA680B2C4175}">
      <dgm:prSet phldrT="[Текст]" custT="1"/>
      <dgm:spPr>
        <a:solidFill>
          <a:schemeClr val="bg1"/>
        </a:solidFill>
      </dgm:spPr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Здравоохранение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59C7E3B-E0F7-452A-97B9-741186E3B1F2}" type="parTrans" cxnId="{59A02C6E-4287-4489-8F81-8C476E23BCA2}">
      <dgm:prSet/>
      <dgm:spPr/>
      <dgm:t>
        <a:bodyPr/>
        <a:lstStyle/>
        <a:p>
          <a:pPr algn="ctr"/>
          <a:endParaRPr lang="ru-RU" sz="1200" b="1"/>
        </a:p>
      </dgm:t>
    </dgm:pt>
    <dgm:pt modelId="{F88548D7-5B51-45B6-968F-0BE43375C6F2}" type="sibTrans" cxnId="{59A02C6E-4287-4489-8F81-8C476E23BCA2}">
      <dgm:prSet/>
      <dgm:spPr/>
      <dgm:t>
        <a:bodyPr/>
        <a:lstStyle/>
        <a:p>
          <a:pPr algn="ctr"/>
          <a:endParaRPr lang="ru-RU" sz="1200" b="1"/>
        </a:p>
      </dgm:t>
    </dgm:pt>
    <dgm:pt modelId="{F2E5AFA8-A92C-4FA3-994D-5B68986E9D13}">
      <dgm:prSet phldrT="[Текст]" custT="1"/>
      <dgm:spPr/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Межбюджетные трансферты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BB6583-F337-4BB4-B8A9-1D1AA85B3C85}" type="parTrans" cxnId="{D8FD0A9C-ED2C-4333-9C2F-3111B15586EC}">
      <dgm:prSet/>
      <dgm:spPr/>
      <dgm:t>
        <a:bodyPr/>
        <a:lstStyle/>
        <a:p>
          <a:pPr algn="ctr"/>
          <a:endParaRPr lang="ru-RU" sz="1200" b="1"/>
        </a:p>
      </dgm:t>
    </dgm:pt>
    <dgm:pt modelId="{EC02D84B-61E8-41D6-A420-366EE0D3EF90}" type="sibTrans" cxnId="{D8FD0A9C-ED2C-4333-9C2F-3111B15586EC}">
      <dgm:prSet/>
      <dgm:spPr/>
      <dgm:t>
        <a:bodyPr/>
        <a:lstStyle/>
        <a:p>
          <a:pPr algn="ctr"/>
          <a:endParaRPr lang="ru-RU" sz="1200" b="1"/>
        </a:p>
      </dgm:t>
    </dgm:pt>
    <dgm:pt modelId="{7F99F549-DE32-49C6-AAC5-74E52F646CEE}">
      <dgm:prSet phldrT="[Текст]" custT="1"/>
      <dgm:spPr/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5DA65A1-4007-4CC5-A8FB-F59D024D571E}" type="parTrans" cxnId="{A2807B5B-7611-4C73-863E-03AE9553054F}">
      <dgm:prSet/>
      <dgm:spPr/>
      <dgm:t>
        <a:bodyPr/>
        <a:lstStyle/>
        <a:p>
          <a:pPr algn="ctr"/>
          <a:endParaRPr lang="ru-RU" sz="1200" b="1"/>
        </a:p>
      </dgm:t>
    </dgm:pt>
    <dgm:pt modelId="{868AACB8-38A9-4DF2-9CA0-076BA1909623}" type="sibTrans" cxnId="{A2807B5B-7611-4C73-863E-03AE9553054F}">
      <dgm:prSet/>
      <dgm:spPr/>
      <dgm:t>
        <a:bodyPr/>
        <a:lstStyle/>
        <a:p>
          <a:pPr algn="ctr"/>
          <a:endParaRPr lang="ru-RU" sz="1200" b="1"/>
        </a:p>
      </dgm:t>
    </dgm:pt>
    <dgm:pt modelId="{79A849E5-D156-4E93-87F1-5F607189305A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Общегосударственные вопросы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B396C36-7BF7-4475-993B-54A26280FCCD}" type="parTrans" cxnId="{8565AD61-4598-4AE0-91BC-172061EDA4CA}">
      <dgm:prSet/>
      <dgm:spPr/>
      <dgm:t>
        <a:bodyPr/>
        <a:lstStyle/>
        <a:p>
          <a:pPr algn="ctr"/>
          <a:endParaRPr lang="ru-RU" sz="1200" b="1"/>
        </a:p>
      </dgm:t>
    </dgm:pt>
    <dgm:pt modelId="{D0AEB96B-FC3C-4553-A976-2E67EE3DB4A2}" type="sibTrans" cxnId="{8565AD61-4598-4AE0-91BC-172061EDA4CA}">
      <dgm:prSet/>
      <dgm:spPr/>
      <dgm:t>
        <a:bodyPr/>
        <a:lstStyle/>
        <a:p>
          <a:pPr algn="ctr"/>
          <a:endParaRPr lang="ru-RU" sz="1200" b="1"/>
        </a:p>
      </dgm:t>
    </dgm:pt>
    <dgm:pt modelId="{0A3CA0E3-75B9-45F0-89BF-0F5E446ACF36}">
      <dgm:prSet phldrT="[Текст]" custT="1"/>
      <dgm:spPr>
        <a:solidFill>
          <a:schemeClr val="bg1"/>
        </a:solidFill>
      </dgm:spPr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Культура, кинематография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2EAE6D-180C-4963-91EE-09A0BFB30AA9}" type="parTrans" cxnId="{F89054D9-1097-40B0-8085-ADDFA4004EF1}">
      <dgm:prSet/>
      <dgm:spPr/>
      <dgm:t>
        <a:bodyPr/>
        <a:lstStyle/>
        <a:p>
          <a:pPr algn="ctr"/>
          <a:endParaRPr lang="ru-RU" sz="1200" b="1"/>
        </a:p>
      </dgm:t>
    </dgm:pt>
    <dgm:pt modelId="{61FBB960-9A49-4C1D-A05C-164B863FCF24}" type="sibTrans" cxnId="{F89054D9-1097-40B0-8085-ADDFA4004EF1}">
      <dgm:prSet/>
      <dgm:spPr/>
      <dgm:t>
        <a:bodyPr/>
        <a:lstStyle/>
        <a:p>
          <a:pPr algn="ctr"/>
          <a:endParaRPr lang="ru-RU" sz="1200" b="1"/>
        </a:p>
      </dgm:t>
    </dgm:pt>
    <dgm:pt modelId="{DA01D399-360E-43FC-B9EA-021A137AF458}">
      <dgm:prSet phldrT="[Текст]" custT="1"/>
      <dgm:spPr>
        <a:solidFill>
          <a:schemeClr val="bg1"/>
        </a:solidFill>
      </dgm:spPr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Физкультура и спорт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90018DA-4006-4CA7-BDA8-224935C7987B}" type="parTrans" cxnId="{B9727C59-779F-4A65-9850-CE62931E5FF4}">
      <dgm:prSet/>
      <dgm:spPr/>
      <dgm:t>
        <a:bodyPr/>
        <a:lstStyle/>
        <a:p>
          <a:pPr algn="ctr"/>
          <a:endParaRPr lang="ru-RU" sz="1200" b="1"/>
        </a:p>
      </dgm:t>
    </dgm:pt>
    <dgm:pt modelId="{87E14939-2B57-4FC9-A354-0125EFD93867}" type="sibTrans" cxnId="{B9727C59-779F-4A65-9850-CE62931E5FF4}">
      <dgm:prSet/>
      <dgm:spPr/>
      <dgm:t>
        <a:bodyPr/>
        <a:lstStyle/>
        <a:p>
          <a:pPr algn="ctr"/>
          <a:endParaRPr lang="ru-RU" sz="1200" b="1"/>
        </a:p>
      </dgm:t>
    </dgm:pt>
    <dgm:pt modelId="{51DAD3ED-155C-4A42-88E1-4138F0C9E00C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безопасность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1722DFF-C6E0-4BFC-B5A7-D2EEF69C3A87}" type="parTrans" cxnId="{51DEA8ED-BB0F-4AE0-9124-2C9357523510}">
      <dgm:prSet/>
      <dgm:spPr/>
      <dgm:t>
        <a:bodyPr/>
        <a:lstStyle/>
        <a:p>
          <a:pPr algn="ctr"/>
          <a:endParaRPr lang="ru-RU" sz="1200" b="1"/>
        </a:p>
      </dgm:t>
    </dgm:pt>
    <dgm:pt modelId="{9EF51F2A-A726-417C-B719-4D3200DF201C}" type="sibTrans" cxnId="{51DEA8ED-BB0F-4AE0-9124-2C9357523510}">
      <dgm:prSet/>
      <dgm:spPr/>
      <dgm:t>
        <a:bodyPr/>
        <a:lstStyle/>
        <a:p>
          <a:pPr algn="ctr"/>
          <a:endParaRPr lang="ru-RU" sz="1200" b="1"/>
        </a:p>
      </dgm:t>
    </dgm:pt>
    <dgm:pt modelId="{A1332FC1-92C6-4BC0-9B12-AA7A03C449FB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Обслуживание долга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570B3F9-4DF0-432F-843E-5A3DE97EF0D8}" type="parTrans" cxnId="{E0D6886A-EDCA-427F-A030-E30C9C471D14}">
      <dgm:prSet/>
      <dgm:spPr/>
      <dgm:t>
        <a:bodyPr/>
        <a:lstStyle/>
        <a:p>
          <a:pPr algn="ctr"/>
          <a:endParaRPr lang="ru-RU" sz="1200" b="1"/>
        </a:p>
      </dgm:t>
    </dgm:pt>
    <dgm:pt modelId="{19D053E2-C63C-4190-B5A1-4D388707FF48}" type="sibTrans" cxnId="{E0D6886A-EDCA-427F-A030-E30C9C471D14}">
      <dgm:prSet/>
      <dgm:spPr/>
      <dgm:t>
        <a:bodyPr/>
        <a:lstStyle/>
        <a:p>
          <a:pPr algn="ctr"/>
          <a:endParaRPr lang="ru-RU" sz="1200" b="1"/>
        </a:p>
      </dgm:t>
    </dgm:pt>
    <dgm:pt modelId="{90E8E745-AFA1-4AF6-BE18-8345968757B5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СМИ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862394B-C8B6-4093-919F-B762099A7DD4}" type="parTrans" cxnId="{7FC728B1-AACE-4C51-A90A-74D25DD4FBEB}">
      <dgm:prSet/>
      <dgm:spPr/>
      <dgm:t>
        <a:bodyPr/>
        <a:lstStyle/>
        <a:p>
          <a:pPr algn="ctr"/>
          <a:endParaRPr lang="ru-RU" sz="1200" b="1"/>
        </a:p>
      </dgm:t>
    </dgm:pt>
    <dgm:pt modelId="{C9DF85A1-74C7-4D2E-969A-2B67DAE170C9}" type="sibTrans" cxnId="{7FC728B1-AACE-4C51-A90A-74D25DD4FBEB}">
      <dgm:prSet/>
      <dgm:spPr/>
      <dgm:t>
        <a:bodyPr/>
        <a:lstStyle/>
        <a:p>
          <a:pPr algn="ctr"/>
          <a:endParaRPr lang="ru-RU" sz="1200" b="1"/>
        </a:p>
      </dgm:t>
    </dgm:pt>
    <dgm:pt modelId="{E52F9149-3496-463E-ABBA-445C06D9C384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Охрана окружающей среды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D863BDD-5650-4011-BE4F-4911841766CB}" type="parTrans" cxnId="{BCA4403D-AE4E-45CF-B272-94F1A223D727}">
      <dgm:prSet/>
      <dgm:spPr/>
      <dgm:t>
        <a:bodyPr/>
        <a:lstStyle/>
        <a:p>
          <a:pPr algn="ctr"/>
          <a:endParaRPr lang="ru-RU" sz="1200" b="1"/>
        </a:p>
      </dgm:t>
    </dgm:pt>
    <dgm:pt modelId="{F75C6E58-8F8E-410D-93A7-AF8616FA421E}" type="sibTrans" cxnId="{BCA4403D-AE4E-45CF-B272-94F1A223D727}">
      <dgm:prSet/>
      <dgm:spPr/>
      <dgm:t>
        <a:bodyPr/>
        <a:lstStyle/>
        <a:p>
          <a:pPr algn="ctr"/>
          <a:endParaRPr lang="ru-RU" sz="1200" b="1"/>
        </a:p>
      </dgm:t>
    </dgm:pt>
    <dgm:pt modelId="{6F94D429-0C26-444C-B277-9F1699F746AA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оборона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F5D6236-A47C-4BCC-AA09-08C5924462BA}" type="parTrans" cxnId="{9F8D9F81-FEDD-4A64-8E11-1A21F1A2C190}">
      <dgm:prSet/>
      <dgm:spPr/>
      <dgm:t>
        <a:bodyPr/>
        <a:lstStyle/>
        <a:p>
          <a:pPr algn="ctr"/>
          <a:endParaRPr lang="ru-RU" sz="1200" b="1"/>
        </a:p>
      </dgm:t>
    </dgm:pt>
    <dgm:pt modelId="{0F118A13-E766-4D56-8249-ADCA93641AB1}" type="sibTrans" cxnId="{9F8D9F81-FEDD-4A64-8E11-1A21F1A2C190}">
      <dgm:prSet/>
      <dgm:spPr/>
      <dgm:t>
        <a:bodyPr/>
        <a:lstStyle/>
        <a:p>
          <a:pPr algn="ctr"/>
          <a:endParaRPr lang="ru-RU" sz="1200" b="1"/>
        </a:p>
      </dgm:t>
    </dgm:pt>
    <dgm:pt modelId="{EF90E21D-3279-44C7-A30E-C2B5D7350E9B}">
      <dgm:prSet phldrT="[Текст]" custT="1"/>
      <dgm:spPr>
        <a:solidFill>
          <a:schemeClr val="bg1"/>
        </a:solidFill>
      </dgm:spPr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Образование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75C88FE-1572-4F6B-93CD-BAF61D3DAEC0}" type="sibTrans" cxnId="{23BB791D-69CC-4393-ADCA-D5B21EB25228}">
      <dgm:prSet/>
      <dgm:spPr/>
      <dgm:t>
        <a:bodyPr/>
        <a:lstStyle/>
        <a:p>
          <a:pPr algn="ctr"/>
          <a:endParaRPr lang="ru-RU" sz="1200" b="1"/>
        </a:p>
      </dgm:t>
    </dgm:pt>
    <dgm:pt modelId="{5BD6F73D-2752-4C51-9429-71E02EE19544}" type="parTrans" cxnId="{23BB791D-69CC-4393-ADCA-D5B21EB25228}">
      <dgm:prSet/>
      <dgm:spPr/>
      <dgm:t>
        <a:bodyPr/>
        <a:lstStyle/>
        <a:p>
          <a:pPr algn="ctr"/>
          <a:endParaRPr lang="ru-RU" sz="1200" b="1"/>
        </a:p>
      </dgm:t>
    </dgm:pt>
    <dgm:pt modelId="{3EDFA742-C97F-4A98-9DE7-AFDB5AE99821}">
      <dgm:prSet phldrT="[Текст]" custT="1"/>
      <dgm:spPr>
        <a:solidFill>
          <a:schemeClr val="bg1"/>
        </a:solidFill>
      </dgm:spPr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Социальная политика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78F6735-D4F4-4EA0-A4A6-2E219FE4D29C}" type="sibTrans" cxnId="{6D9A5D12-5575-4055-A7EE-37EF736A8F3B}">
      <dgm:prSet/>
      <dgm:spPr/>
      <dgm:t>
        <a:bodyPr/>
        <a:lstStyle/>
        <a:p>
          <a:pPr algn="ctr"/>
          <a:endParaRPr lang="ru-RU" sz="1200" b="1"/>
        </a:p>
      </dgm:t>
    </dgm:pt>
    <dgm:pt modelId="{6A5F719D-7864-4E36-AB96-0757342CAC69}" type="parTrans" cxnId="{6D9A5D12-5575-4055-A7EE-37EF736A8F3B}">
      <dgm:prSet/>
      <dgm:spPr/>
      <dgm:t>
        <a:bodyPr/>
        <a:lstStyle/>
        <a:p>
          <a:pPr algn="ctr"/>
          <a:endParaRPr lang="ru-RU" sz="1200" b="1"/>
        </a:p>
      </dgm:t>
    </dgm:pt>
    <dgm:pt modelId="{C9491A75-A26B-4B19-B9D4-4110818D83A2}" type="pres">
      <dgm:prSet presAssocID="{1354EDCF-47BF-4076-B931-49AFBE9ECB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471A22-572A-485C-B1C1-81DFB5C7FFE5}" type="pres">
      <dgm:prSet presAssocID="{3EDFA742-C97F-4A98-9DE7-AFDB5AE99821}" presName="parentText" presStyleLbl="node1" presStyleIdx="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0CA87-3C75-4C48-BC50-430D3964410A}" type="pres">
      <dgm:prSet presAssocID="{378F6735-D4F4-4EA0-A4A6-2E219FE4D29C}" presName="spacer" presStyleCnt="0"/>
      <dgm:spPr/>
      <dgm:t>
        <a:bodyPr/>
        <a:lstStyle/>
        <a:p>
          <a:endParaRPr lang="ru-RU"/>
        </a:p>
      </dgm:t>
    </dgm:pt>
    <dgm:pt modelId="{BFA70438-7DAA-45D2-A7AC-F2B8EB12166A}" type="pres">
      <dgm:prSet presAssocID="{EF90E21D-3279-44C7-A30E-C2B5D7350E9B}" presName="parentText" presStyleLbl="node1" presStyleIdx="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BFDA8-C3B9-46B6-AB13-29737A4CE5CB}" type="pres">
      <dgm:prSet presAssocID="{C75C88FE-1572-4F6B-93CD-BAF61D3DAEC0}" presName="spacer" presStyleCnt="0"/>
      <dgm:spPr/>
      <dgm:t>
        <a:bodyPr/>
        <a:lstStyle/>
        <a:p>
          <a:endParaRPr lang="ru-RU"/>
        </a:p>
      </dgm:t>
    </dgm:pt>
    <dgm:pt modelId="{A597D707-220E-445D-881D-5F24A9363E25}" type="pres">
      <dgm:prSet presAssocID="{94FC60BF-FE78-46F0-85EE-C758DC9BAD16}" presName="parentText" presStyleLbl="node1" presStyleIdx="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8408F-C56B-438B-9001-083D6572BC71}" type="pres">
      <dgm:prSet presAssocID="{0D54A730-38B7-4533-B4D4-E64744E3893E}" presName="spacer" presStyleCnt="0"/>
      <dgm:spPr/>
      <dgm:t>
        <a:bodyPr/>
        <a:lstStyle/>
        <a:p>
          <a:endParaRPr lang="ru-RU"/>
        </a:p>
      </dgm:t>
    </dgm:pt>
    <dgm:pt modelId="{ADED0F99-D1DB-4A67-91C4-A0FCFAA74386}" type="pres">
      <dgm:prSet presAssocID="{1C032A7B-2B91-47C3-9528-AA680B2C4175}" presName="parentText" presStyleLbl="node1" presStyleIdx="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41521-9274-417F-BBE5-CF91F630A02A}" type="pres">
      <dgm:prSet presAssocID="{F88548D7-5B51-45B6-968F-0BE43375C6F2}" presName="spacer" presStyleCnt="0"/>
      <dgm:spPr/>
      <dgm:t>
        <a:bodyPr/>
        <a:lstStyle/>
        <a:p>
          <a:endParaRPr lang="ru-RU"/>
        </a:p>
      </dgm:t>
    </dgm:pt>
    <dgm:pt modelId="{9C1681AE-1C13-4829-8C60-777612EFBE8F}" type="pres">
      <dgm:prSet presAssocID="{F2E5AFA8-A92C-4FA3-994D-5B68986E9D13}" presName="parentText" presStyleLbl="node1" presStyleIdx="4" presStyleCnt="14" custLinFactNeighborY="8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D40767-00E2-4193-B089-415B4E2BCD03}" type="pres">
      <dgm:prSet presAssocID="{EC02D84B-61E8-41D6-A420-366EE0D3EF90}" presName="spacer" presStyleCnt="0"/>
      <dgm:spPr/>
      <dgm:t>
        <a:bodyPr/>
        <a:lstStyle/>
        <a:p>
          <a:endParaRPr lang="ru-RU"/>
        </a:p>
      </dgm:t>
    </dgm:pt>
    <dgm:pt modelId="{967E239A-FB5A-4EC0-A85B-A712627FAF5B}" type="pres">
      <dgm:prSet presAssocID="{7F99F549-DE32-49C6-AAC5-74E52F646CEE}" presName="parentText" presStyleLbl="node1" presStyleIdx="5" presStyleCnt="14" custLinFactNeighborY="8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E0558-BD71-433A-A57C-8D5F42205E34}" type="pres">
      <dgm:prSet presAssocID="{868AACB8-38A9-4DF2-9CA0-076BA1909623}" presName="spacer" presStyleCnt="0"/>
      <dgm:spPr/>
      <dgm:t>
        <a:bodyPr/>
        <a:lstStyle/>
        <a:p>
          <a:endParaRPr lang="ru-RU"/>
        </a:p>
      </dgm:t>
    </dgm:pt>
    <dgm:pt modelId="{DE79052B-F012-43D5-AED9-08B25D745739}" type="pres">
      <dgm:prSet presAssocID="{79A849E5-D156-4E93-87F1-5F607189305A}" presName="parentText" presStyleLbl="node1" presStyleIdx="6" presStyleCnt="14" custLinFactNeighborY="1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18D3E-0D94-4610-B19C-2985BBDE576A}" type="pres">
      <dgm:prSet presAssocID="{D0AEB96B-FC3C-4553-A976-2E67EE3DB4A2}" presName="spacer" presStyleCnt="0"/>
      <dgm:spPr/>
      <dgm:t>
        <a:bodyPr/>
        <a:lstStyle/>
        <a:p>
          <a:endParaRPr lang="ru-RU"/>
        </a:p>
      </dgm:t>
    </dgm:pt>
    <dgm:pt modelId="{526C8656-31A6-4123-82D5-1655642C30EC}" type="pres">
      <dgm:prSet presAssocID="{0A3CA0E3-75B9-45F0-89BF-0F5E446ACF36}" presName="parentText" presStyleLbl="node1" presStyleIdx="7" presStyleCnt="14" custLinFactNeighborY="1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E73CF-D56E-4C08-8A2B-184DD67A76C2}" type="pres">
      <dgm:prSet presAssocID="{61FBB960-9A49-4C1D-A05C-164B863FCF24}" presName="spacer" presStyleCnt="0"/>
      <dgm:spPr/>
      <dgm:t>
        <a:bodyPr/>
        <a:lstStyle/>
        <a:p>
          <a:endParaRPr lang="ru-RU"/>
        </a:p>
      </dgm:t>
    </dgm:pt>
    <dgm:pt modelId="{80D00B71-D8B7-43BA-9AC4-543630279274}" type="pres">
      <dgm:prSet presAssocID="{DA01D399-360E-43FC-B9EA-021A137AF458}" presName="parentText" presStyleLbl="node1" presStyleIdx="8" presStyleCnt="14" custLinFactNeighborY="2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F7CE8-8C71-4522-B569-A32A65325EBC}" type="pres">
      <dgm:prSet presAssocID="{87E14939-2B57-4FC9-A354-0125EFD93867}" presName="spacer" presStyleCnt="0"/>
      <dgm:spPr/>
      <dgm:t>
        <a:bodyPr/>
        <a:lstStyle/>
        <a:p>
          <a:endParaRPr lang="ru-RU"/>
        </a:p>
      </dgm:t>
    </dgm:pt>
    <dgm:pt modelId="{6E40E5DB-DA09-4711-9704-470BCC8A6C14}" type="pres">
      <dgm:prSet presAssocID="{51DAD3ED-155C-4A42-88E1-4138F0C9E00C}" presName="parentText" presStyleLbl="node1" presStyleIdx="9" presStyleCnt="14" custLinFactNeighborY="2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F693E-2AD5-47D8-BE74-BC06EB8E897F}" type="pres">
      <dgm:prSet presAssocID="{9EF51F2A-A726-417C-B719-4D3200DF201C}" presName="spacer" presStyleCnt="0"/>
      <dgm:spPr/>
      <dgm:t>
        <a:bodyPr/>
        <a:lstStyle/>
        <a:p>
          <a:endParaRPr lang="ru-RU"/>
        </a:p>
      </dgm:t>
    </dgm:pt>
    <dgm:pt modelId="{488EB70B-8766-4ADF-9E80-26ECAF615274}" type="pres">
      <dgm:prSet presAssocID="{A1332FC1-92C6-4BC0-9B12-AA7A03C449FB}" presName="parentText" presStyleLbl="node1" presStyleIdx="10" presStyleCnt="14" custLinFactNeighborY="-5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48DAF-0066-4EA2-8970-0F63787FF1EC}" type="pres">
      <dgm:prSet presAssocID="{19D053E2-C63C-4190-B5A1-4D388707FF48}" presName="spacer" presStyleCnt="0"/>
      <dgm:spPr/>
      <dgm:t>
        <a:bodyPr/>
        <a:lstStyle/>
        <a:p>
          <a:endParaRPr lang="ru-RU"/>
        </a:p>
      </dgm:t>
    </dgm:pt>
    <dgm:pt modelId="{517C6855-B9C6-43E3-8640-8C63FB72EF75}" type="pres">
      <dgm:prSet presAssocID="{90E8E745-AFA1-4AF6-BE18-8345968757B5}" presName="parentText" presStyleLbl="node1" presStyleIdx="11" presStyleCnt="14" custLinFactNeighborY="-5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8D2E4-91D6-4C65-A078-5EBE0B72E1BC}" type="pres">
      <dgm:prSet presAssocID="{C9DF85A1-74C7-4D2E-969A-2B67DAE170C9}" presName="spacer" presStyleCnt="0"/>
      <dgm:spPr/>
      <dgm:t>
        <a:bodyPr/>
        <a:lstStyle/>
        <a:p>
          <a:endParaRPr lang="ru-RU"/>
        </a:p>
      </dgm:t>
    </dgm:pt>
    <dgm:pt modelId="{10523122-693C-49E4-9BB2-B82994DD0CA8}" type="pres">
      <dgm:prSet presAssocID="{E52F9149-3496-463E-ABBA-445C06D9C384}" presName="parentText" presStyleLbl="node1" presStyleIdx="12" presStyleCnt="14" custLinFactNeighborY="-5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E58D7-A63B-4DDC-9C7B-70D2837B9454}" type="pres">
      <dgm:prSet presAssocID="{F75C6E58-8F8E-410D-93A7-AF8616FA421E}" presName="spacer" presStyleCnt="0"/>
      <dgm:spPr/>
      <dgm:t>
        <a:bodyPr/>
        <a:lstStyle/>
        <a:p>
          <a:endParaRPr lang="ru-RU"/>
        </a:p>
      </dgm:t>
    </dgm:pt>
    <dgm:pt modelId="{2B35630F-5E6A-4D58-9E9A-0009E22B754C}" type="pres">
      <dgm:prSet presAssocID="{6F94D429-0C26-444C-B277-9F1699F746AA}" presName="parentText" presStyleLbl="node1" presStyleIdx="13" presStyleCnt="14" custLinFactNeighborY="13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7744FF-E731-4D78-A4B7-2057D9B9962C}" type="presOf" srcId="{7F99F549-DE32-49C6-AAC5-74E52F646CEE}" destId="{967E239A-FB5A-4EC0-A85B-A712627FAF5B}" srcOrd="0" destOrd="0" presId="urn:microsoft.com/office/officeart/2005/8/layout/vList2"/>
    <dgm:cxn modelId="{7FC728B1-AACE-4C51-A90A-74D25DD4FBEB}" srcId="{1354EDCF-47BF-4076-B931-49AFBE9ECBAB}" destId="{90E8E745-AFA1-4AF6-BE18-8345968757B5}" srcOrd="11" destOrd="0" parTransId="{F862394B-C8B6-4093-919F-B762099A7DD4}" sibTransId="{C9DF85A1-74C7-4D2E-969A-2B67DAE170C9}"/>
    <dgm:cxn modelId="{463370A6-CFEE-4FEE-98CF-8A50247992CA}" type="presOf" srcId="{DA01D399-360E-43FC-B9EA-021A137AF458}" destId="{80D00B71-D8B7-43BA-9AC4-543630279274}" srcOrd="0" destOrd="0" presId="urn:microsoft.com/office/officeart/2005/8/layout/vList2"/>
    <dgm:cxn modelId="{23BB791D-69CC-4393-ADCA-D5B21EB25228}" srcId="{1354EDCF-47BF-4076-B931-49AFBE9ECBAB}" destId="{EF90E21D-3279-44C7-A30E-C2B5D7350E9B}" srcOrd="1" destOrd="0" parTransId="{5BD6F73D-2752-4C51-9429-71E02EE19544}" sibTransId="{C75C88FE-1572-4F6B-93CD-BAF61D3DAEC0}"/>
    <dgm:cxn modelId="{51DEA8ED-BB0F-4AE0-9124-2C9357523510}" srcId="{1354EDCF-47BF-4076-B931-49AFBE9ECBAB}" destId="{51DAD3ED-155C-4A42-88E1-4138F0C9E00C}" srcOrd="9" destOrd="0" parTransId="{51722DFF-C6E0-4BFC-B5A7-D2EEF69C3A87}" sibTransId="{9EF51F2A-A726-417C-B719-4D3200DF201C}"/>
    <dgm:cxn modelId="{BCA4403D-AE4E-45CF-B272-94F1A223D727}" srcId="{1354EDCF-47BF-4076-B931-49AFBE9ECBAB}" destId="{E52F9149-3496-463E-ABBA-445C06D9C384}" srcOrd="12" destOrd="0" parTransId="{9D863BDD-5650-4011-BE4F-4911841766CB}" sibTransId="{F75C6E58-8F8E-410D-93A7-AF8616FA421E}"/>
    <dgm:cxn modelId="{DDBDCDBB-D596-4FA9-9FE6-08F1543D906F}" srcId="{1354EDCF-47BF-4076-B931-49AFBE9ECBAB}" destId="{94FC60BF-FE78-46F0-85EE-C758DC9BAD16}" srcOrd="2" destOrd="0" parTransId="{6B5FC4F0-A262-40C1-B192-B456B117CB61}" sibTransId="{0D54A730-38B7-4533-B4D4-E64744E3893E}"/>
    <dgm:cxn modelId="{A2807B5B-7611-4C73-863E-03AE9553054F}" srcId="{1354EDCF-47BF-4076-B931-49AFBE9ECBAB}" destId="{7F99F549-DE32-49C6-AAC5-74E52F646CEE}" srcOrd="5" destOrd="0" parTransId="{B5DA65A1-4007-4CC5-A8FB-F59D024D571E}" sibTransId="{868AACB8-38A9-4DF2-9CA0-076BA1909623}"/>
    <dgm:cxn modelId="{B9727C59-779F-4A65-9850-CE62931E5FF4}" srcId="{1354EDCF-47BF-4076-B931-49AFBE9ECBAB}" destId="{DA01D399-360E-43FC-B9EA-021A137AF458}" srcOrd="8" destOrd="0" parTransId="{090018DA-4006-4CA7-BDA8-224935C7987B}" sibTransId="{87E14939-2B57-4FC9-A354-0125EFD93867}"/>
    <dgm:cxn modelId="{705A3A71-0AA3-489F-B4D9-68D1617BF8F8}" type="presOf" srcId="{94FC60BF-FE78-46F0-85EE-C758DC9BAD16}" destId="{A597D707-220E-445D-881D-5F24A9363E25}" srcOrd="0" destOrd="0" presId="urn:microsoft.com/office/officeart/2005/8/layout/vList2"/>
    <dgm:cxn modelId="{59A02C6E-4287-4489-8F81-8C476E23BCA2}" srcId="{1354EDCF-47BF-4076-B931-49AFBE9ECBAB}" destId="{1C032A7B-2B91-47C3-9528-AA680B2C4175}" srcOrd="3" destOrd="0" parTransId="{359C7E3B-E0F7-452A-97B9-741186E3B1F2}" sibTransId="{F88548D7-5B51-45B6-968F-0BE43375C6F2}"/>
    <dgm:cxn modelId="{9F8D9F81-FEDD-4A64-8E11-1A21F1A2C190}" srcId="{1354EDCF-47BF-4076-B931-49AFBE9ECBAB}" destId="{6F94D429-0C26-444C-B277-9F1699F746AA}" srcOrd="13" destOrd="0" parTransId="{AF5D6236-A47C-4BCC-AA09-08C5924462BA}" sibTransId="{0F118A13-E766-4D56-8249-ADCA93641AB1}"/>
    <dgm:cxn modelId="{D81C1CE7-FBA7-4A42-BE03-A5DA94424F1C}" type="presOf" srcId="{3EDFA742-C97F-4A98-9DE7-AFDB5AE99821}" destId="{94471A22-572A-485C-B1C1-81DFB5C7FFE5}" srcOrd="0" destOrd="0" presId="urn:microsoft.com/office/officeart/2005/8/layout/vList2"/>
    <dgm:cxn modelId="{D8FD0A9C-ED2C-4333-9C2F-3111B15586EC}" srcId="{1354EDCF-47BF-4076-B931-49AFBE9ECBAB}" destId="{F2E5AFA8-A92C-4FA3-994D-5B68986E9D13}" srcOrd="4" destOrd="0" parTransId="{B2BB6583-F337-4BB4-B8A9-1D1AA85B3C85}" sibTransId="{EC02D84B-61E8-41D6-A420-366EE0D3EF90}"/>
    <dgm:cxn modelId="{7E76711A-0530-4791-B911-37224BB5E20B}" type="presOf" srcId="{1C032A7B-2B91-47C3-9528-AA680B2C4175}" destId="{ADED0F99-D1DB-4A67-91C4-A0FCFAA74386}" srcOrd="0" destOrd="0" presId="urn:microsoft.com/office/officeart/2005/8/layout/vList2"/>
    <dgm:cxn modelId="{9815353C-C628-495A-8CD8-7023E3397ABE}" type="presOf" srcId="{90E8E745-AFA1-4AF6-BE18-8345968757B5}" destId="{517C6855-B9C6-43E3-8640-8C63FB72EF75}" srcOrd="0" destOrd="0" presId="urn:microsoft.com/office/officeart/2005/8/layout/vList2"/>
    <dgm:cxn modelId="{F89054D9-1097-40B0-8085-ADDFA4004EF1}" srcId="{1354EDCF-47BF-4076-B931-49AFBE9ECBAB}" destId="{0A3CA0E3-75B9-45F0-89BF-0F5E446ACF36}" srcOrd="7" destOrd="0" parTransId="{242EAE6D-180C-4963-91EE-09A0BFB30AA9}" sibTransId="{61FBB960-9A49-4C1D-A05C-164B863FCF24}"/>
    <dgm:cxn modelId="{6D9A5D12-5575-4055-A7EE-37EF736A8F3B}" srcId="{1354EDCF-47BF-4076-B931-49AFBE9ECBAB}" destId="{3EDFA742-C97F-4A98-9DE7-AFDB5AE99821}" srcOrd="0" destOrd="0" parTransId="{6A5F719D-7864-4E36-AB96-0757342CAC69}" sibTransId="{378F6735-D4F4-4EA0-A4A6-2E219FE4D29C}"/>
    <dgm:cxn modelId="{E0D6886A-EDCA-427F-A030-E30C9C471D14}" srcId="{1354EDCF-47BF-4076-B931-49AFBE9ECBAB}" destId="{A1332FC1-92C6-4BC0-9B12-AA7A03C449FB}" srcOrd="10" destOrd="0" parTransId="{C570B3F9-4DF0-432F-843E-5A3DE97EF0D8}" sibTransId="{19D053E2-C63C-4190-B5A1-4D388707FF48}"/>
    <dgm:cxn modelId="{A27AF081-63E9-4A1F-9588-7717DBEB4352}" type="presOf" srcId="{51DAD3ED-155C-4A42-88E1-4138F0C9E00C}" destId="{6E40E5DB-DA09-4711-9704-470BCC8A6C14}" srcOrd="0" destOrd="0" presId="urn:microsoft.com/office/officeart/2005/8/layout/vList2"/>
    <dgm:cxn modelId="{449CA0D3-F133-4C5B-AEB4-C595CE7A0860}" type="presOf" srcId="{EF90E21D-3279-44C7-A30E-C2B5D7350E9B}" destId="{BFA70438-7DAA-45D2-A7AC-F2B8EB12166A}" srcOrd="0" destOrd="0" presId="urn:microsoft.com/office/officeart/2005/8/layout/vList2"/>
    <dgm:cxn modelId="{0C2B213C-7D7B-4BE3-922C-6EB59BA8BDB3}" type="presOf" srcId="{E52F9149-3496-463E-ABBA-445C06D9C384}" destId="{10523122-693C-49E4-9BB2-B82994DD0CA8}" srcOrd="0" destOrd="0" presId="urn:microsoft.com/office/officeart/2005/8/layout/vList2"/>
    <dgm:cxn modelId="{A886E841-5EA5-4863-BFF6-A7E10D7F9CA9}" type="presOf" srcId="{F2E5AFA8-A92C-4FA3-994D-5B68986E9D13}" destId="{9C1681AE-1C13-4829-8C60-777612EFBE8F}" srcOrd="0" destOrd="0" presId="urn:microsoft.com/office/officeart/2005/8/layout/vList2"/>
    <dgm:cxn modelId="{3E98436F-B2D7-425A-8682-DE6FD85619C3}" type="presOf" srcId="{0A3CA0E3-75B9-45F0-89BF-0F5E446ACF36}" destId="{526C8656-31A6-4123-82D5-1655642C30EC}" srcOrd="0" destOrd="0" presId="urn:microsoft.com/office/officeart/2005/8/layout/vList2"/>
    <dgm:cxn modelId="{FCC043B1-DDC9-4EE7-976A-326CD2DD95EC}" type="presOf" srcId="{1354EDCF-47BF-4076-B931-49AFBE9ECBAB}" destId="{C9491A75-A26B-4B19-B9D4-4110818D83A2}" srcOrd="0" destOrd="0" presId="urn:microsoft.com/office/officeart/2005/8/layout/vList2"/>
    <dgm:cxn modelId="{3B123F5B-AF1E-468C-8ADC-C5650C8A0D90}" type="presOf" srcId="{79A849E5-D156-4E93-87F1-5F607189305A}" destId="{DE79052B-F012-43D5-AED9-08B25D745739}" srcOrd="0" destOrd="0" presId="urn:microsoft.com/office/officeart/2005/8/layout/vList2"/>
    <dgm:cxn modelId="{8565AD61-4598-4AE0-91BC-172061EDA4CA}" srcId="{1354EDCF-47BF-4076-B931-49AFBE9ECBAB}" destId="{79A849E5-D156-4E93-87F1-5F607189305A}" srcOrd="6" destOrd="0" parTransId="{AB396C36-7BF7-4475-993B-54A26280FCCD}" sibTransId="{D0AEB96B-FC3C-4553-A976-2E67EE3DB4A2}"/>
    <dgm:cxn modelId="{A92FF23D-F0DB-4040-9181-93DF9A1A360C}" type="presOf" srcId="{A1332FC1-92C6-4BC0-9B12-AA7A03C449FB}" destId="{488EB70B-8766-4ADF-9E80-26ECAF615274}" srcOrd="0" destOrd="0" presId="urn:microsoft.com/office/officeart/2005/8/layout/vList2"/>
    <dgm:cxn modelId="{B6E95B1E-FFE1-4B95-A6B1-3420FDB86344}" type="presOf" srcId="{6F94D429-0C26-444C-B277-9F1699F746AA}" destId="{2B35630F-5E6A-4D58-9E9A-0009E22B754C}" srcOrd="0" destOrd="0" presId="urn:microsoft.com/office/officeart/2005/8/layout/vList2"/>
    <dgm:cxn modelId="{ACB645A6-A337-4CB5-80C9-C9E7134A5C3B}" type="presParOf" srcId="{C9491A75-A26B-4B19-B9D4-4110818D83A2}" destId="{94471A22-572A-485C-B1C1-81DFB5C7FFE5}" srcOrd="0" destOrd="0" presId="urn:microsoft.com/office/officeart/2005/8/layout/vList2"/>
    <dgm:cxn modelId="{AF1046A1-BC55-4CFE-A597-0FD56B07CFD4}" type="presParOf" srcId="{C9491A75-A26B-4B19-B9D4-4110818D83A2}" destId="{5550CA87-3C75-4C48-BC50-430D3964410A}" srcOrd="1" destOrd="0" presId="urn:microsoft.com/office/officeart/2005/8/layout/vList2"/>
    <dgm:cxn modelId="{AE64EB43-9FF0-4281-901A-DCAAF8CD8960}" type="presParOf" srcId="{C9491A75-A26B-4B19-B9D4-4110818D83A2}" destId="{BFA70438-7DAA-45D2-A7AC-F2B8EB12166A}" srcOrd="2" destOrd="0" presId="urn:microsoft.com/office/officeart/2005/8/layout/vList2"/>
    <dgm:cxn modelId="{486D6F79-8970-4139-B500-DA8C82924B61}" type="presParOf" srcId="{C9491A75-A26B-4B19-B9D4-4110818D83A2}" destId="{D9CBFDA8-C3B9-46B6-AB13-29737A4CE5CB}" srcOrd="3" destOrd="0" presId="urn:microsoft.com/office/officeart/2005/8/layout/vList2"/>
    <dgm:cxn modelId="{5311CEE6-DF99-404D-A2E1-4A898CF4863E}" type="presParOf" srcId="{C9491A75-A26B-4B19-B9D4-4110818D83A2}" destId="{A597D707-220E-445D-881D-5F24A9363E25}" srcOrd="4" destOrd="0" presId="urn:microsoft.com/office/officeart/2005/8/layout/vList2"/>
    <dgm:cxn modelId="{4F4DC83B-8364-4310-B8E9-A68479F459E1}" type="presParOf" srcId="{C9491A75-A26B-4B19-B9D4-4110818D83A2}" destId="{F3F8408F-C56B-438B-9001-083D6572BC71}" srcOrd="5" destOrd="0" presId="urn:microsoft.com/office/officeart/2005/8/layout/vList2"/>
    <dgm:cxn modelId="{A85A14E3-1DA4-4589-8C98-3FB5798A6AD7}" type="presParOf" srcId="{C9491A75-A26B-4B19-B9D4-4110818D83A2}" destId="{ADED0F99-D1DB-4A67-91C4-A0FCFAA74386}" srcOrd="6" destOrd="0" presId="urn:microsoft.com/office/officeart/2005/8/layout/vList2"/>
    <dgm:cxn modelId="{14FC4267-981A-4445-AB09-A14A09D099B6}" type="presParOf" srcId="{C9491A75-A26B-4B19-B9D4-4110818D83A2}" destId="{F4841521-9274-417F-BBE5-CF91F630A02A}" srcOrd="7" destOrd="0" presId="urn:microsoft.com/office/officeart/2005/8/layout/vList2"/>
    <dgm:cxn modelId="{AC5632A1-2391-4914-B7E4-24E46E589598}" type="presParOf" srcId="{C9491A75-A26B-4B19-B9D4-4110818D83A2}" destId="{9C1681AE-1C13-4829-8C60-777612EFBE8F}" srcOrd="8" destOrd="0" presId="urn:microsoft.com/office/officeart/2005/8/layout/vList2"/>
    <dgm:cxn modelId="{64461BE6-96C7-465F-9608-50D4DCF31A9F}" type="presParOf" srcId="{C9491A75-A26B-4B19-B9D4-4110818D83A2}" destId="{09D40767-00E2-4193-B089-415B4E2BCD03}" srcOrd="9" destOrd="0" presId="urn:microsoft.com/office/officeart/2005/8/layout/vList2"/>
    <dgm:cxn modelId="{98D02E12-F394-44D4-BCF9-A459991FE0CF}" type="presParOf" srcId="{C9491A75-A26B-4B19-B9D4-4110818D83A2}" destId="{967E239A-FB5A-4EC0-A85B-A712627FAF5B}" srcOrd="10" destOrd="0" presId="urn:microsoft.com/office/officeart/2005/8/layout/vList2"/>
    <dgm:cxn modelId="{9FBA0459-3F3E-4A5F-A172-8E1DBD4F3526}" type="presParOf" srcId="{C9491A75-A26B-4B19-B9D4-4110818D83A2}" destId="{50AE0558-BD71-433A-A57C-8D5F42205E34}" srcOrd="11" destOrd="0" presId="urn:microsoft.com/office/officeart/2005/8/layout/vList2"/>
    <dgm:cxn modelId="{D6D63EAA-859A-4062-91B2-7C0C04AEB5F3}" type="presParOf" srcId="{C9491A75-A26B-4B19-B9D4-4110818D83A2}" destId="{DE79052B-F012-43D5-AED9-08B25D745739}" srcOrd="12" destOrd="0" presId="urn:microsoft.com/office/officeart/2005/8/layout/vList2"/>
    <dgm:cxn modelId="{9D2F892C-765E-4C4D-BDF2-F4E00DB26168}" type="presParOf" srcId="{C9491A75-A26B-4B19-B9D4-4110818D83A2}" destId="{21518D3E-0D94-4610-B19C-2985BBDE576A}" srcOrd="13" destOrd="0" presId="urn:microsoft.com/office/officeart/2005/8/layout/vList2"/>
    <dgm:cxn modelId="{8A0BD3E0-EE21-43BA-8B60-C1F0BFC83CB3}" type="presParOf" srcId="{C9491A75-A26B-4B19-B9D4-4110818D83A2}" destId="{526C8656-31A6-4123-82D5-1655642C30EC}" srcOrd="14" destOrd="0" presId="urn:microsoft.com/office/officeart/2005/8/layout/vList2"/>
    <dgm:cxn modelId="{22906C49-969B-4C41-8B66-FECCBC29179D}" type="presParOf" srcId="{C9491A75-A26B-4B19-B9D4-4110818D83A2}" destId="{697E73CF-D56E-4C08-8A2B-184DD67A76C2}" srcOrd="15" destOrd="0" presId="urn:microsoft.com/office/officeart/2005/8/layout/vList2"/>
    <dgm:cxn modelId="{E8DD6D44-828C-4DAA-BD66-203F775979B0}" type="presParOf" srcId="{C9491A75-A26B-4B19-B9D4-4110818D83A2}" destId="{80D00B71-D8B7-43BA-9AC4-543630279274}" srcOrd="16" destOrd="0" presId="urn:microsoft.com/office/officeart/2005/8/layout/vList2"/>
    <dgm:cxn modelId="{2763F50B-EA12-4EB3-831F-3F9CED704AA9}" type="presParOf" srcId="{C9491A75-A26B-4B19-B9D4-4110818D83A2}" destId="{C2FF7CE8-8C71-4522-B569-A32A65325EBC}" srcOrd="17" destOrd="0" presId="urn:microsoft.com/office/officeart/2005/8/layout/vList2"/>
    <dgm:cxn modelId="{CB768A62-0173-4F1E-9A85-DB95E063084B}" type="presParOf" srcId="{C9491A75-A26B-4B19-B9D4-4110818D83A2}" destId="{6E40E5DB-DA09-4711-9704-470BCC8A6C14}" srcOrd="18" destOrd="0" presId="urn:microsoft.com/office/officeart/2005/8/layout/vList2"/>
    <dgm:cxn modelId="{8B1A4C8F-CC0A-4158-A9A3-9CF2082ED89A}" type="presParOf" srcId="{C9491A75-A26B-4B19-B9D4-4110818D83A2}" destId="{B13F693E-2AD5-47D8-BE74-BC06EB8E897F}" srcOrd="19" destOrd="0" presId="urn:microsoft.com/office/officeart/2005/8/layout/vList2"/>
    <dgm:cxn modelId="{9952F367-C3F1-4713-9613-95D73D6343FD}" type="presParOf" srcId="{C9491A75-A26B-4B19-B9D4-4110818D83A2}" destId="{488EB70B-8766-4ADF-9E80-26ECAF615274}" srcOrd="20" destOrd="0" presId="urn:microsoft.com/office/officeart/2005/8/layout/vList2"/>
    <dgm:cxn modelId="{70229CFD-F283-4E9E-A3F9-A46AF26DCBF7}" type="presParOf" srcId="{C9491A75-A26B-4B19-B9D4-4110818D83A2}" destId="{95D48DAF-0066-4EA2-8970-0F63787FF1EC}" srcOrd="21" destOrd="0" presId="urn:microsoft.com/office/officeart/2005/8/layout/vList2"/>
    <dgm:cxn modelId="{92142CC6-9DBF-44EB-9247-D64977865249}" type="presParOf" srcId="{C9491A75-A26B-4B19-B9D4-4110818D83A2}" destId="{517C6855-B9C6-43E3-8640-8C63FB72EF75}" srcOrd="22" destOrd="0" presId="urn:microsoft.com/office/officeart/2005/8/layout/vList2"/>
    <dgm:cxn modelId="{BF33CE70-1F94-4E9B-AF89-39721F2078A2}" type="presParOf" srcId="{C9491A75-A26B-4B19-B9D4-4110818D83A2}" destId="{EE58D2E4-91D6-4C65-A078-5EBE0B72E1BC}" srcOrd="23" destOrd="0" presId="urn:microsoft.com/office/officeart/2005/8/layout/vList2"/>
    <dgm:cxn modelId="{D6868EE8-2BAD-4530-B042-D330547E13E9}" type="presParOf" srcId="{C9491A75-A26B-4B19-B9D4-4110818D83A2}" destId="{10523122-693C-49E4-9BB2-B82994DD0CA8}" srcOrd="24" destOrd="0" presId="urn:microsoft.com/office/officeart/2005/8/layout/vList2"/>
    <dgm:cxn modelId="{FA2B0AE7-AA49-4F88-B313-C5C4D9CF199E}" type="presParOf" srcId="{C9491A75-A26B-4B19-B9D4-4110818D83A2}" destId="{310E58D7-A63B-4DDC-9C7B-70D2837B9454}" srcOrd="25" destOrd="0" presId="urn:microsoft.com/office/officeart/2005/8/layout/vList2"/>
    <dgm:cxn modelId="{AB075129-F2A1-4671-BD81-43DC4358C02C}" type="presParOf" srcId="{C9491A75-A26B-4B19-B9D4-4110818D83A2}" destId="{2B35630F-5E6A-4D58-9E9A-0009E22B754C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3096AB-1566-4A49-BD91-C723632D52E9}" type="doc">
      <dgm:prSet loTypeId="urn:microsoft.com/office/officeart/2005/8/layout/hList7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18879B9-2608-4A73-A598-55BE82DE12C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endParaRPr lang="ru-RU" sz="1000" dirty="0" smtClean="0"/>
        </a:p>
        <a:p>
          <a:pPr algn="ctr"/>
          <a:r>
            <a:rPr lang="ru-RU" sz="11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Реализация молодежной политики в муниципальных образованиях (софинансирование муниципальных программ по работе с молодежью) и прочие расходы</a:t>
          </a:r>
          <a:endParaRPr lang="ru-RU" sz="11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58408ED-EB0F-4B79-8942-BFED1805BFEF}" type="parTrans" cxnId="{EF8B5D98-2982-4D86-BC51-609D45DE14DD}">
      <dgm:prSet/>
      <dgm:spPr/>
      <dgm:t>
        <a:bodyPr/>
        <a:lstStyle/>
        <a:p>
          <a:endParaRPr lang="ru-RU"/>
        </a:p>
      </dgm:t>
    </dgm:pt>
    <dgm:pt modelId="{1759FC46-7DED-40FD-B56D-D34BEF4F0A83}" type="sibTrans" cxnId="{EF8B5D98-2982-4D86-BC51-609D45DE14DD}">
      <dgm:prSet/>
      <dgm:spPr/>
      <dgm:t>
        <a:bodyPr/>
        <a:lstStyle/>
        <a:p>
          <a:endParaRPr lang="ru-RU"/>
        </a:p>
      </dgm:t>
    </dgm:pt>
    <dgm:pt modelId="{7E7320F6-6D91-4CEA-A48D-15D373252215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1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Мероприятия по формированию патриотизма и гражданственности в молодежной среде</a:t>
          </a:r>
          <a:endParaRPr lang="ru-RU" sz="11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AD2B7F3-C722-49D8-BDC4-A7239A586CC4}" type="parTrans" cxnId="{5C8E7D0A-9020-4A53-8750-406642D92137}">
      <dgm:prSet/>
      <dgm:spPr/>
      <dgm:t>
        <a:bodyPr/>
        <a:lstStyle/>
        <a:p>
          <a:endParaRPr lang="ru-RU"/>
        </a:p>
      </dgm:t>
    </dgm:pt>
    <dgm:pt modelId="{1B39EBD0-EEB1-4870-9C3F-79596ACE04FE}" type="sibTrans" cxnId="{5C8E7D0A-9020-4A53-8750-406642D92137}">
      <dgm:prSet/>
      <dgm:spPr/>
      <dgm:t>
        <a:bodyPr/>
        <a:lstStyle/>
        <a:p>
          <a:endParaRPr lang="ru-RU"/>
        </a:p>
      </dgm:t>
    </dgm:pt>
    <dgm:pt modelId="{7339D47C-89C4-478D-BD76-F191C22DCD3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Финансовое обеспечение  деятельности подведомственных учреждений</a:t>
          </a:r>
          <a:endParaRPr lang="ru-RU" sz="1100" b="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13A63-7087-4961-B5D3-387E93E2728E}" type="parTrans" cxnId="{D63F92FF-90B0-41D1-ABB0-3109AE2D96CA}">
      <dgm:prSet/>
      <dgm:spPr/>
      <dgm:t>
        <a:bodyPr/>
        <a:lstStyle/>
        <a:p>
          <a:endParaRPr lang="ru-RU"/>
        </a:p>
      </dgm:t>
    </dgm:pt>
    <dgm:pt modelId="{F335AB21-DA8A-48BF-ACB8-31B87B799C4C}" type="sibTrans" cxnId="{D63F92FF-90B0-41D1-ABB0-3109AE2D96CA}">
      <dgm:prSet/>
      <dgm:spPr/>
      <dgm:t>
        <a:bodyPr/>
        <a:lstStyle/>
        <a:p>
          <a:endParaRPr lang="ru-RU"/>
        </a:p>
      </dgm:t>
    </dgm:pt>
    <dgm:pt modelId="{590CCB38-2113-4510-B32E-971175DA5FC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1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Мероприятия по продвижению инициативной и талантливой молодежи, поддержка добровольческой деятельности (в т.ч. включая расходы на  Региональный проект «Социальная активность</a:t>
          </a:r>
          <a:r>
            <a:rPr lang="ru-RU" sz="1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»)</a:t>
          </a:r>
          <a:endParaRPr lang="ru-RU" sz="11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6E0B06A-B0B9-4E47-9645-1D6BCBB17CF7}" type="parTrans" cxnId="{96C63599-5D87-4887-AA42-DE1C7F0AAA9B}">
      <dgm:prSet/>
      <dgm:spPr/>
      <dgm:t>
        <a:bodyPr/>
        <a:lstStyle/>
        <a:p>
          <a:endParaRPr lang="ru-RU"/>
        </a:p>
      </dgm:t>
    </dgm:pt>
    <dgm:pt modelId="{39C427AE-E944-444C-AF1F-E370ADB42210}" type="sibTrans" cxnId="{96C63599-5D87-4887-AA42-DE1C7F0AAA9B}">
      <dgm:prSet/>
      <dgm:spPr/>
      <dgm:t>
        <a:bodyPr/>
        <a:lstStyle/>
        <a:p>
          <a:endParaRPr lang="ru-RU"/>
        </a:p>
      </dgm:t>
    </dgm:pt>
    <dgm:pt modelId="{E0913831-CBEF-42AD-90A0-09CD0CDD6EA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1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Государственная поддержка студенческих отрядов, молодежных и детских общественных объединений, команд КВН</a:t>
          </a:r>
          <a:endParaRPr lang="ru-RU" sz="11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0E7BE21-4064-404A-B400-5D37E464D0DD}" type="parTrans" cxnId="{BD5BC203-E168-43E8-A322-D539D6F02680}">
      <dgm:prSet/>
      <dgm:spPr/>
      <dgm:t>
        <a:bodyPr/>
        <a:lstStyle/>
        <a:p>
          <a:endParaRPr lang="ru-RU"/>
        </a:p>
      </dgm:t>
    </dgm:pt>
    <dgm:pt modelId="{CAF078A5-5BBE-4EA5-BB4C-9F3A5F34FE7F}" type="sibTrans" cxnId="{BD5BC203-E168-43E8-A322-D539D6F02680}">
      <dgm:prSet/>
      <dgm:spPr/>
      <dgm:t>
        <a:bodyPr/>
        <a:lstStyle/>
        <a:p>
          <a:endParaRPr lang="ru-RU"/>
        </a:p>
      </dgm:t>
    </dgm:pt>
    <dgm:pt modelId="{03D577DA-FDB5-4B8F-A802-F6B8CC5C1AD5}" type="pres">
      <dgm:prSet presAssocID="{813096AB-1566-4A49-BD91-C723632D52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7E68E5-DB92-41B1-8FF4-6B46551F8605}" type="pres">
      <dgm:prSet presAssocID="{813096AB-1566-4A49-BD91-C723632D52E9}" presName="fgShape" presStyleLbl="fgShp" presStyleIdx="0" presStyleCnt="1" custLinFactNeighborX="-112" custLinFactNeighborY="18867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0935FC2D-770F-4E4A-B79C-4D2C61029D71}" type="pres">
      <dgm:prSet presAssocID="{813096AB-1566-4A49-BD91-C723632D52E9}" presName="linComp" presStyleCnt="0"/>
      <dgm:spPr/>
    </dgm:pt>
    <dgm:pt modelId="{F2DA81C0-77B3-477C-BC04-5FA60EDD5980}" type="pres">
      <dgm:prSet presAssocID="{D18879B9-2608-4A73-A598-55BE82DE12C2}" presName="compNode" presStyleCnt="0"/>
      <dgm:spPr/>
    </dgm:pt>
    <dgm:pt modelId="{61DF53EA-CF56-4084-9E2A-3BC0CBD4A80F}" type="pres">
      <dgm:prSet presAssocID="{D18879B9-2608-4A73-A598-55BE82DE12C2}" presName="bkgdShape" presStyleLbl="node1" presStyleIdx="0" presStyleCnt="5" custScaleX="95300" custLinFactNeighborX="-9759" custLinFactNeighborY="171"/>
      <dgm:spPr/>
      <dgm:t>
        <a:bodyPr/>
        <a:lstStyle/>
        <a:p>
          <a:endParaRPr lang="ru-RU"/>
        </a:p>
      </dgm:t>
    </dgm:pt>
    <dgm:pt modelId="{573EFE3A-25D7-4F33-9198-C472549428FB}" type="pres">
      <dgm:prSet presAssocID="{D18879B9-2608-4A73-A598-55BE82DE12C2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662609-53AD-4288-9065-54D66C52BFA0}" type="pres">
      <dgm:prSet presAssocID="{D18879B9-2608-4A73-A598-55BE82DE12C2}" presName="invisiNode" presStyleLbl="node1" presStyleIdx="0" presStyleCnt="5"/>
      <dgm:spPr/>
    </dgm:pt>
    <dgm:pt modelId="{B06420CF-F99D-4089-9BC2-9C0C8074F6C4}" type="pres">
      <dgm:prSet presAssocID="{D18879B9-2608-4A73-A598-55BE82DE12C2}" presName="imagNode" presStyleLbl="fgImgPlace1" presStyleIdx="0" presStyleCnt="5" custScaleX="95644" custScaleY="68466" custLinFactNeighborX="-5819" custLinFactNeighborY="-2842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07FB728-C82C-4BD8-88E2-83B470F349E3}" type="pres">
      <dgm:prSet presAssocID="{1759FC46-7DED-40FD-B56D-D34BEF4F0A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5E62652-BCDB-4B23-927C-4EE7A47FD000}" type="pres">
      <dgm:prSet presAssocID="{7E7320F6-6D91-4CEA-A48D-15D373252215}" presName="compNode" presStyleCnt="0"/>
      <dgm:spPr/>
    </dgm:pt>
    <dgm:pt modelId="{DAFF0FA8-6BAA-41CB-90DB-333B4CE7813F}" type="pres">
      <dgm:prSet presAssocID="{7E7320F6-6D91-4CEA-A48D-15D373252215}" presName="bkgdShape" presStyleLbl="node1" presStyleIdx="1" presStyleCnt="5" custScaleX="85521" custLinFactNeighborX="-4582" custLinFactNeighborY="-25"/>
      <dgm:spPr/>
      <dgm:t>
        <a:bodyPr/>
        <a:lstStyle/>
        <a:p>
          <a:endParaRPr lang="ru-RU"/>
        </a:p>
      </dgm:t>
    </dgm:pt>
    <dgm:pt modelId="{9D16DD6B-F333-4811-A8EF-61F61F4FF02E}" type="pres">
      <dgm:prSet presAssocID="{7E7320F6-6D91-4CEA-A48D-15D373252215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3DC92-FA2C-4A89-BE78-7A61C461FF4E}" type="pres">
      <dgm:prSet presAssocID="{7E7320F6-6D91-4CEA-A48D-15D373252215}" presName="invisiNode" presStyleLbl="node1" presStyleIdx="1" presStyleCnt="5"/>
      <dgm:spPr/>
    </dgm:pt>
    <dgm:pt modelId="{9BD1F186-6587-4A91-8BB6-E2DE099A7B56}" type="pres">
      <dgm:prSet presAssocID="{7E7320F6-6D91-4CEA-A48D-15D373252215}" presName="imagNode" presStyleLbl="fgImgPlace1" presStyleIdx="1" presStyleCnt="5" custScaleX="90351" custScaleY="69866" custLinFactNeighborX="-3412" custLinFactNeighborY="-2899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6C5F342-BB60-497F-9E8E-84FABBAA9E6A}" type="pres">
      <dgm:prSet presAssocID="{1B39EBD0-EEB1-4870-9C3F-79596ACE04F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599D54C-0015-484C-AEEB-5743A7146256}" type="pres">
      <dgm:prSet presAssocID="{7339D47C-89C4-478D-BD76-F191C22DCD34}" presName="compNode" presStyleCnt="0"/>
      <dgm:spPr/>
    </dgm:pt>
    <dgm:pt modelId="{3489D908-B154-4EFE-B051-AC8099E13383}" type="pres">
      <dgm:prSet presAssocID="{7339D47C-89C4-478D-BD76-F191C22DCD34}" presName="bkgdShape" presStyleLbl="node1" presStyleIdx="2" presStyleCnt="5" custScaleX="83116" custLinFactNeighborX="-4278" custLinFactNeighborY="-25"/>
      <dgm:spPr/>
      <dgm:t>
        <a:bodyPr/>
        <a:lstStyle/>
        <a:p>
          <a:endParaRPr lang="ru-RU"/>
        </a:p>
      </dgm:t>
    </dgm:pt>
    <dgm:pt modelId="{0F688784-0847-4926-BF9A-B5B0BDF98249}" type="pres">
      <dgm:prSet presAssocID="{7339D47C-89C4-478D-BD76-F191C22DCD34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CFA7B-3DF2-4DD4-A26E-CA64D03086C1}" type="pres">
      <dgm:prSet presAssocID="{7339D47C-89C4-478D-BD76-F191C22DCD34}" presName="invisiNode" presStyleLbl="node1" presStyleIdx="2" presStyleCnt="5"/>
      <dgm:spPr/>
    </dgm:pt>
    <dgm:pt modelId="{FD335757-7329-4E1D-A510-430986B41290}" type="pres">
      <dgm:prSet presAssocID="{7339D47C-89C4-478D-BD76-F191C22DCD34}" presName="imagNode" presStyleLbl="fgImgPlace1" presStyleIdx="2" presStyleCnt="5" custScaleX="82326" custScaleY="67645" custLinFactNeighborX="-2120" custLinFactNeighborY="-2691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1752DE6-D29F-440D-AA61-5FAE3CA2AD55}" type="pres">
      <dgm:prSet presAssocID="{F335AB21-DA8A-48BF-ACB8-31B87B799C4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049D983-4C03-4539-A666-93E03122CCC3}" type="pres">
      <dgm:prSet presAssocID="{590CCB38-2113-4510-B32E-971175DA5FCB}" presName="compNode" presStyleCnt="0"/>
      <dgm:spPr/>
    </dgm:pt>
    <dgm:pt modelId="{AB077290-2C0A-4806-976A-71FBFF500A43}" type="pres">
      <dgm:prSet presAssocID="{590CCB38-2113-4510-B32E-971175DA5FCB}" presName="bkgdShape" presStyleLbl="node1" presStyleIdx="3" presStyleCnt="5" custScaleX="87748" custLinFactNeighborX="-2530" custLinFactNeighborY="-25"/>
      <dgm:spPr/>
      <dgm:t>
        <a:bodyPr/>
        <a:lstStyle/>
        <a:p>
          <a:endParaRPr lang="ru-RU"/>
        </a:p>
      </dgm:t>
    </dgm:pt>
    <dgm:pt modelId="{3C800ECE-4080-4BAE-8199-0AD411099FB6}" type="pres">
      <dgm:prSet presAssocID="{590CCB38-2113-4510-B32E-971175DA5FCB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FD11A-B8AC-489E-9F4F-4D95713740E5}" type="pres">
      <dgm:prSet presAssocID="{590CCB38-2113-4510-B32E-971175DA5FCB}" presName="invisiNode" presStyleLbl="node1" presStyleIdx="3" presStyleCnt="5"/>
      <dgm:spPr/>
    </dgm:pt>
    <dgm:pt modelId="{E8F9BCE0-D66C-405E-B054-0E1B7CFF31AE}" type="pres">
      <dgm:prSet presAssocID="{590CCB38-2113-4510-B32E-971175DA5FCB}" presName="imagNode" presStyleLbl="fgImgPlace1" presStyleIdx="3" presStyleCnt="5" custScaleX="88311" custScaleY="68679" custLinFactNeighborX="-1130" custLinFactNeighborY="-2743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9EB1C34-CA39-445B-8104-FC29311483F0}" type="pres">
      <dgm:prSet presAssocID="{39C427AE-E944-444C-AF1F-E370ADB4221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E2D477B-4F32-4B80-A133-D59EFFE69D63}" type="pres">
      <dgm:prSet presAssocID="{E0913831-CBEF-42AD-90A0-09CD0CDD6EA3}" presName="compNode" presStyleCnt="0"/>
      <dgm:spPr/>
    </dgm:pt>
    <dgm:pt modelId="{C5639A93-A063-4A4E-9CFF-24701A99EFC0}" type="pres">
      <dgm:prSet presAssocID="{E0913831-CBEF-42AD-90A0-09CD0CDD6EA3}" presName="bkgdShape" presStyleLbl="node1" presStyleIdx="4" presStyleCnt="5" custScaleX="81241" custLinFactNeighborX="557" custLinFactNeighborY="-25"/>
      <dgm:spPr/>
      <dgm:t>
        <a:bodyPr/>
        <a:lstStyle/>
        <a:p>
          <a:endParaRPr lang="ru-RU"/>
        </a:p>
      </dgm:t>
    </dgm:pt>
    <dgm:pt modelId="{C925B984-1FA9-4F81-A662-2C21B4034FC8}" type="pres">
      <dgm:prSet presAssocID="{E0913831-CBEF-42AD-90A0-09CD0CDD6EA3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7607C2-866B-4780-AF61-2676828B16AC}" type="pres">
      <dgm:prSet presAssocID="{E0913831-CBEF-42AD-90A0-09CD0CDD6EA3}" presName="invisiNode" presStyleLbl="node1" presStyleIdx="4" presStyleCnt="5"/>
      <dgm:spPr/>
    </dgm:pt>
    <dgm:pt modelId="{0E7D2587-B33F-40ED-99FB-A59EAE00C709}" type="pres">
      <dgm:prSet presAssocID="{E0913831-CBEF-42AD-90A0-09CD0CDD6EA3}" presName="imagNode" presStyleLbl="fgImgPlace1" presStyleIdx="4" presStyleCnt="5" custScaleX="79624" custScaleY="65316" custLinFactNeighborX="1283" custLinFactNeighborY="-29918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716E545-A165-4477-BEA3-0944CBEDCBE7}" type="presOf" srcId="{1B39EBD0-EEB1-4870-9C3F-79596ACE04FE}" destId="{A6C5F342-BB60-497F-9E8E-84FABBAA9E6A}" srcOrd="0" destOrd="0" presId="urn:microsoft.com/office/officeart/2005/8/layout/hList7"/>
    <dgm:cxn modelId="{23C2730A-3BD3-4073-B104-3AC10CB86F17}" type="presOf" srcId="{7E7320F6-6D91-4CEA-A48D-15D373252215}" destId="{9D16DD6B-F333-4811-A8EF-61F61F4FF02E}" srcOrd="1" destOrd="0" presId="urn:microsoft.com/office/officeart/2005/8/layout/hList7"/>
    <dgm:cxn modelId="{B2D5FFB9-FFC7-40FF-949D-03ED063FAAF9}" type="presOf" srcId="{7E7320F6-6D91-4CEA-A48D-15D373252215}" destId="{DAFF0FA8-6BAA-41CB-90DB-333B4CE7813F}" srcOrd="0" destOrd="0" presId="urn:microsoft.com/office/officeart/2005/8/layout/hList7"/>
    <dgm:cxn modelId="{EF8B5D98-2982-4D86-BC51-609D45DE14DD}" srcId="{813096AB-1566-4A49-BD91-C723632D52E9}" destId="{D18879B9-2608-4A73-A598-55BE82DE12C2}" srcOrd="0" destOrd="0" parTransId="{758408ED-EB0F-4B79-8942-BFED1805BFEF}" sibTransId="{1759FC46-7DED-40FD-B56D-D34BEF4F0A83}"/>
    <dgm:cxn modelId="{17EC3FFE-713E-45B9-ABFE-D065CAFE7799}" type="presOf" srcId="{1759FC46-7DED-40FD-B56D-D34BEF4F0A83}" destId="{107FB728-C82C-4BD8-88E2-83B470F349E3}" srcOrd="0" destOrd="0" presId="urn:microsoft.com/office/officeart/2005/8/layout/hList7"/>
    <dgm:cxn modelId="{A5F13436-EE96-42A6-9EB3-F121DE271B6D}" type="presOf" srcId="{39C427AE-E944-444C-AF1F-E370ADB42210}" destId="{C9EB1C34-CA39-445B-8104-FC29311483F0}" srcOrd="0" destOrd="0" presId="urn:microsoft.com/office/officeart/2005/8/layout/hList7"/>
    <dgm:cxn modelId="{607E2E25-8C2E-45A3-951F-7924D7B88379}" type="presOf" srcId="{7339D47C-89C4-478D-BD76-F191C22DCD34}" destId="{3489D908-B154-4EFE-B051-AC8099E13383}" srcOrd="0" destOrd="0" presId="urn:microsoft.com/office/officeart/2005/8/layout/hList7"/>
    <dgm:cxn modelId="{36A83345-E9EE-4651-885D-C1FBB903EDD9}" type="presOf" srcId="{590CCB38-2113-4510-B32E-971175DA5FCB}" destId="{AB077290-2C0A-4806-976A-71FBFF500A43}" srcOrd="0" destOrd="0" presId="urn:microsoft.com/office/officeart/2005/8/layout/hList7"/>
    <dgm:cxn modelId="{088E6D88-C5FF-41E2-A4D1-30A9F51D5D31}" type="presOf" srcId="{E0913831-CBEF-42AD-90A0-09CD0CDD6EA3}" destId="{C5639A93-A063-4A4E-9CFF-24701A99EFC0}" srcOrd="0" destOrd="0" presId="urn:microsoft.com/office/officeart/2005/8/layout/hList7"/>
    <dgm:cxn modelId="{F5C9C022-E4FF-4BCA-9CFE-029BBD5E06A3}" type="presOf" srcId="{7339D47C-89C4-478D-BD76-F191C22DCD34}" destId="{0F688784-0847-4926-BF9A-B5B0BDF98249}" srcOrd="1" destOrd="0" presId="urn:microsoft.com/office/officeart/2005/8/layout/hList7"/>
    <dgm:cxn modelId="{14D59B0E-30DC-441A-8343-3E0C554B7C1F}" type="presOf" srcId="{E0913831-CBEF-42AD-90A0-09CD0CDD6EA3}" destId="{C925B984-1FA9-4F81-A662-2C21B4034FC8}" srcOrd="1" destOrd="0" presId="urn:microsoft.com/office/officeart/2005/8/layout/hList7"/>
    <dgm:cxn modelId="{58D6F13D-56C3-41CC-88B9-1512205043B1}" type="presOf" srcId="{590CCB38-2113-4510-B32E-971175DA5FCB}" destId="{3C800ECE-4080-4BAE-8199-0AD411099FB6}" srcOrd="1" destOrd="0" presId="urn:microsoft.com/office/officeart/2005/8/layout/hList7"/>
    <dgm:cxn modelId="{F2514E25-5BB7-4A4C-9C2E-4CBBA88E4145}" type="presOf" srcId="{813096AB-1566-4A49-BD91-C723632D52E9}" destId="{03D577DA-FDB5-4B8F-A802-F6B8CC5C1AD5}" srcOrd="0" destOrd="0" presId="urn:microsoft.com/office/officeart/2005/8/layout/hList7"/>
    <dgm:cxn modelId="{43107F5B-4214-4B91-B6CA-65D13FE9E133}" type="presOf" srcId="{D18879B9-2608-4A73-A598-55BE82DE12C2}" destId="{61DF53EA-CF56-4084-9E2A-3BC0CBD4A80F}" srcOrd="0" destOrd="0" presId="urn:microsoft.com/office/officeart/2005/8/layout/hList7"/>
    <dgm:cxn modelId="{5C8E7D0A-9020-4A53-8750-406642D92137}" srcId="{813096AB-1566-4A49-BD91-C723632D52E9}" destId="{7E7320F6-6D91-4CEA-A48D-15D373252215}" srcOrd="1" destOrd="0" parTransId="{FAD2B7F3-C722-49D8-BDC4-A7239A586CC4}" sibTransId="{1B39EBD0-EEB1-4870-9C3F-79596ACE04FE}"/>
    <dgm:cxn modelId="{DB695287-9F6C-46E3-BA1A-B4F0225F5192}" type="presOf" srcId="{F335AB21-DA8A-48BF-ACB8-31B87B799C4C}" destId="{81752DE6-D29F-440D-AA61-5FAE3CA2AD55}" srcOrd="0" destOrd="0" presId="urn:microsoft.com/office/officeart/2005/8/layout/hList7"/>
    <dgm:cxn modelId="{D63F92FF-90B0-41D1-ABB0-3109AE2D96CA}" srcId="{813096AB-1566-4A49-BD91-C723632D52E9}" destId="{7339D47C-89C4-478D-BD76-F191C22DCD34}" srcOrd="2" destOrd="0" parTransId="{A1D13A63-7087-4961-B5D3-387E93E2728E}" sibTransId="{F335AB21-DA8A-48BF-ACB8-31B87B799C4C}"/>
    <dgm:cxn modelId="{BD5BC203-E168-43E8-A322-D539D6F02680}" srcId="{813096AB-1566-4A49-BD91-C723632D52E9}" destId="{E0913831-CBEF-42AD-90A0-09CD0CDD6EA3}" srcOrd="4" destOrd="0" parTransId="{D0E7BE21-4064-404A-B400-5D37E464D0DD}" sibTransId="{CAF078A5-5BBE-4EA5-BB4C-9F3A5F34FE7F}"/>
    <dgm:cxn modelId="{96C63599-5D87-4887-AA42-DE1C7F0AAA9B}" srcId="{813096AB-1566-4A49-BD91-C723632D52E9}" destId="{590CCB38-2113-4510-B32E-971175DA5FCB}" srcOrd="3" destOrd="0" parTransId="{B6E0B06A-B0B9-4E47-9645-1D6BCBB17CF7}" sibTransId="{39C427AE-E944-444C-AF1F-E370ADB42210}"/>
    <dgm:cxn modelId="{DF49CF24-DC09-4C67-BF95-7370AFDBE64A}" type="presOf" srcId="{D18879B9-2608-4A73-A598-55BE82DE12C2}" destId="{573EFE3A-25D7-4F33-9198-C472549428FB}" srcOrd="1" destOrd="0" presId="urn:microsoft.com/office/officeart/2005/8/layout/hList7"/>
    <dgm:cxn modelId="{4AA7DAAF-53A7-4B36-B7EF-813A872EEBC9}" type="presParOf" srcId="{03D577DA-FDB5-4B8F-A802-F6B8CC5C1AD5}" destId="{E77E68E5-DB92-41B1-8FF4-6B46551F8605}" srcOrd="0" destOrd="0" presId="urn:microsoft.com/office/officeart/2005/8/layout/hList7"/>
    <dgm:cxn modelId="{16FEA970-379F-46A4-A506-FFDDCE20E1E6}" type="presParOf" srcId="{03D577DA-FDB5-4B8F-A802-F6B8CC5C1AD5}" destId="{0935FC2D-770F-4E4A-B79C-4D2C61029D71}" srcOrd="1" destOrd="0" presId="urn:microsoft.com/office/officeart/2005/8/layout/hList7"/>
    <dgm:cxn modelId="{DBFADAA2-4375-4D9F-ABEF-EE7825C890C0}" type="presParOf" srcId="{0935FC2D-770F-4E4A-B79C-4D2C61029D71}" destId="{F2DA81C0-77B3-477C-BC04-5FA60EDD5980}" srcOrd="0" destOrd="0" presId="urn:microsoft.com/office/officeart/2005/8/layout/hList7"/>
    <dgm:cxn modelId="{F8F868A8-AC1C-42E4-A1C2-C2A9CFE65A3F}" type="presParOf" srcId="{F2DA81C0-77B3-477C-BC04-5FA60EDD5980}" destId="{61DF53EA-CF56-4084-9E2A-3BC0CBD4A80F}" srcOrd="0" destOrd="0" presId="urn:microsoft.com/office/officeart/2005/8/layout/hList7"/>
    <dgm:cxn modelId="{0FD8E31F-672C-4CAD-910B-B4981AC73304}" type="presParOf" srcId="{F2DA81C0-77B3-477C-BC04-5FA60EDD5980}" destId="{573EFE3A-25D7-4F33-9198-C472549428FB}" srcOrd="1" destOrd="0" presId="urn:microsoft.com/office/officeart/2005/8/layout/hList7"/>
    <dgm:cxn modelId="{17289C51-60EA-418D-9AF4-AE2E9654CD37}" type="presParOf" srcId="{F2DA81C0-77B3-477C-BC04-5FA60EDD5980}" destId="{58662609-53AD-4288-9065-54D66C52BFA0}" srcOrd="2" destOrd="0" presId="urn:microsoft.com/office/officeart/2005/8/layout/hList7"/>
    <dgm:cxn modelId="{026C3FAA-C7C9-4D46-84B8-9B1930DC21FF}" type="presParOf" srcId="{F2DA81C0-77B3-477C-BC04-5FA60EDD5980}" destId="{B06420CF-F99D-4089-9BC2-9C0C8074F6C4}" srcOrd="3" destOrd="0" presId="urn:microsoft.com/office/officeart/2005/8/layout/hList7"/>
    <dgm:cxn modelId="{CC78F3BB-0D14-41BB-BDFE-4C7D6FFF44E6}" type="presParOf" srcId="{0935FC2D-770F-4E4A-B79C-4D2C61029D71}" destId="{107FB728-C82C-4BD8-88E2-83B470F349E3}" srcOrd="1" destOrd="0" presId="urn:microsoft.com/office/officeart/2005/8/layout/hList7"/>
    <dgm:cxn modelId="{2BB3551E-747E-4777-83E8-8B9F8EE0C455}" type="presParOf" srcId="{0935FC2D-770F-4E4A-B79C-4D2C61029D71}" destId="{95E62652-BCDB-4B23-927C-4EE7A47FD000}" srcOrd="2" destOrd="0" presId="urn:microsoft.com/office/officeart/2005/8/layout/hList7"/>
    <dgm:cxn modelId="{4375882D-5208-4893-8D15-251BF035E77F}" type="presParOf" srcId="{95E62652-BCDB-4B23-927C-4EE7A47FD000}" destId="{DAFF0FA8-6BAA-41CB-90DB-333B4CE7813F}" srcOrd="0" destOrd="0" presId="urn:microsoft.com/office/officeart/2005/8/layout/hList7"/>
    <dgm:cxn modelId="{F767C0EF-E4F7-4499-8E7E-E52D9A035B06}" type="presParOf" srcId="{95E62652-BCDB-4B23-927C-4EE7A47FD000}" destId="{9D16DD6B-F333-4811-A8EF-61F61F4FF02E}" srcOrd="1" destOrd="0" presId="urn:microsoft.com/office/officeart/2005/8/layout/hList7"/>
    <dgm:cxn modelId="{55F84604-F967-47AC-9FD4-81BEDBE2B737}" type="presParOf" srcId="{95E62652-BCDB-4B23-927C-4EE7A47FD000}" destId="{6913DC92-FA2C-4A89-BE78-7A61C461FF4E}" srcOrd="2" destOrd="0" presId="urn:microsoft.com/office/officeart/2005/8/layout/hList7"/>
    <dgm:cxn modelId="{F01E3078-0C94-4638-B3CE-3763E70B6F8E}" type="presParOf" srcId="{95E62652-BCDB-4B23-927C-4EE7A47FD000}" destId="{9BD1F186-6587-4A91-8BB6-E2DE099A7B56}" srcOrd="3" destOrd="0" presId="urn:microsoft.com/office/officeart/2005/8/layout/hList7"/>
    <dgm:cxn modelId="{D013CBC2-0754-4485-9DDC-2A30B6754F6A}" type="presParOf" srcId="{0935FC2D-770F-4E4A-B79C-4D2C61029D71}" destId="{A6C5F342-BB60-497F-9E8E-84FABBAA9E6A}" srcOrd="3" destOrd="0" presId="urn:microsoft.com/office/officeart/2005/8/layout/hList7"/>
    <dgm:cxn modelId="{A412ABD3-D174-4F20-B9B1-2E96B93BE30B}" type="presParOf" srcId="{0935FC2D-770F-4E4A-B79C-4D2C61029D71}" destId="{1599D54C-0015-484C-AEEB-5743A7146256}" srcOrd="4" destOrd="0" presId="urn:microsoft.com/office/officeart/2005/8/layout/hList7"/>
    <dgm:cxn modelId="{3708E56B-A375-4D35-98FF-5FD761B63F38}" type="presParOf" srcId="{1599D54C-0015-484C-AEEB-5743A7146256}" destId="{3489D908-B154-4EFE-B051-AC8099E13383}" srcOrd="0" destOrd="0" presId="urn:microsoft.com/office/officeart/2005/8/layout/hList7"/>
    <dgm:cxn modelId="{3B3AD735-B296-4398-BA2A-F1CB50D1B4B9}" type="presParOf" srcId="{1599D54C-0015-484C-AEEB-5743A7146256}" destId="{0F688784-0847-4926-BF9A-B5B0BDF98249}" srcOrd="1" destOrd="0" presId="urn:microsoft.com/office/officeart/2005/8/layout/hList7"/>
    <dgm:cxn modelId="{D252F8F2-4CFD-42E3-9C8F-3CA49CF45431}" type="presParOf" srcId="{1599D54C-0015-484C-AEEB-5743A7146256}" destId="{D38CFA7B-3DF2-4DD4-A26E-CA64D03086C1}" srcOrd="2" destOrd="0" presId="urn:microsoft.com/office/officeart/2005/8/layout/hList7"/>
    <dgm:cxn modelId="{DAF00563-1787-452A-9413-A5CA1B072101}" type="presParOf" srcId="{1599D54C-0015-484C-AEEB-5743A7146256}" destId="{FD335757-7329-4E1D-A510-430986B41290}" srcOrd="3" destOrd="0" presId="urn:microsoft.com/office/officeart/2005/8/layout/hList7"/>
    <dgm:cxn modelId="{2A2742A7-D4EA-4943-8987-F75C146A53B2}" type="presParOf" srcId="{0935FC2D-770F-4E4A-B79C-4D2C61029D71}" destId="{81752DE6-D29F-440D-AA61-5FAE3CA2AD55}" srcOrd="5" destOrd="0" presId="urn:microsoft.com/office/officeart/2005/8/layout/hList7"/>
    <dgm:cxn modelId="{4F867F1D-A8A7-46B1-A788-83FD3EFB6F58}" type="presParOf" srcId="{0935FC2D-770F-4E4A-B79C-4D2C61029D71}" destId="{A049D983-4C03-4539-A666-93E03122CCC3}" srcOrd="6" destOrd="0" presId="urn:microsoft.com/office/officeart/2005/8/layout/hList7"/>
    <dgm:cxn modelId="{AF3658F5-55E0-437D-9CF1-158922DD3E34}" type="presParOf" srcId="{A049D983-4C03-4539-A666-93E03122CCC3}" destId="{AB077290-2C0A-4806-976A-71FBFF500A43}" srcOrd="0" destOrd="0" presId="urn:microsoft.com/office/officeart/2005/8/layout/hList7"/>
    <dgm:cxn modelId="{EADB2019-95F3-4CA9-AE17-2BA87511514A}" type="presParOf" srcId="{A049D983-4C03-4539-A666-93E03122CCC3}" destId="{3C800ECE-4080-4BAE-8199-0AD411099FB6}" srcOrd="1" destOrd="0" presId="urn:microsoft.com/office/officeart/2005/8/layout/hList7"/>
    <dgm:cxn modelId="{32BB67A9-2806-4906-8DB2-1B6B1CC3651A}" type="presParOf" srcId="{A049D983-4C03-4539-A666-93E03122CCC3}" destId="{888FD11A-B8AC-489E-9F4F-4D95713740E5}" srcOrd="2" destOrd="0" presId="urn:microsoft.com/office/officeart/2005/8/layout/hList7"/>
    <dgm:cxn modelId="{4E1F3FC2-6B18-42AC-96E1-1E4B865FB214}" type="presParOf" srcId="{A049D983-4C03-4539-A666-93E03122CCC3}" destId="{E8F9BCE0-D66C-405E-B054-0E1B7CFF31AE}" srcOrd="3" destOrd="0" presId="urn:microsoft.com/office/officeart/2005/8/layout/hList7"/>
    <dgm:cxn modelId="{7E87574A-C20C-4740-B45D-ADC3DEE72E6E}" type="presParOf" srcId="{0935FC2D-770F-4E4A-B79C-4D2C61029D71}" destId="{C9EB1C34-CA39-445B-8104-FC29311483F0}" srcOrd="7" destOrd="0" presId="urn:microsoft.com/office/officeart/2005/8/layout/hList7"/>
    <dgm:cxn modelId="{A91F49F6-6C81-49D3-9EA9-47C40A7FDB2F}" type="presParOf" srcId="{0935FC2D-770F-4E4A-B79C-4D2C61029D71}" destId="{8E2D477B-4F32-4B80-A133-D59EFFE69D63}" srcOrd="8" destOrd="0" presId="urn:microsoft.com/office/officeart/2005/8/layout/hList7"/>
    <dgm:cxn modelId="{8885A7D0-412F-4E88-9864-7458DBDB765C}" type="presParOf" srcId="{8E2D477B-4F32-4B80-A133-D59EFFE69D63}" destId="{C5639A93-A063-4A4E-9CFF-24701A99EFC0}" srcOrd="0" destOrd="0" presId="urn:microsoft.com/office/officeart/2005/8/layout/hList7"/>
    <dgm:cxn modelId="{848B858B-DDBA-4BA9-B176-8C24F5164218}" type="presParOf" srcId="{8E2D477B-4F32-4B80-A133-D59EFFE69D63}" destId="{C925B984-1FA9-4F81-A662-2C21B4034FC8}" srcOrd="1" destOrd="0" presId="urn:microsoft.com/office/officeart/2005/8/layout/hList7"/>
    <dgm:cxn modelId="{0CBA39EB-6337-4C4B-BEE2-23AFCC34FE02}" type="presParOf" srcId="{8E2D477B-4F32-4B80-A133-D59EFFE69D63}" destId="{CE7607C2-866B-4780-AF61-2676828B16AC}" srcOrd="2" destOrd="0" presId="urn:microsoft.com/office/officeart/2005/8/layout/hList7"/>
    <dgm:cxn modelId="{AE3048EE-B157-4DEC-8CA3-68DAFAF2B107}" type="presParOf" srcId="{8E2D477B-4F32-4B80-A133-D59EFFE69D63}" destId="{0E7D2587-B33F-40ED-99FB-A59EAE00C70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EB6CF2-5E2C-4F37-BD5D-C9320AA8DA48}" type="doc">
      <dgm:prSet loTypeId="urn:microsoft.com/office/officeart/2005/8/layout/bProcess2" loCatId="process" qsTypeId="urn:microsoft.com/office/officeart/2005/8/quickstyle/simple5" qsCatId="simple" csTypeId="urn:microsoft.com/office/officeart/2005/8/colors/accent3_2" csCatId="accent3" phldr="1"/>
      <dgm:spPr/>
    </dgm:pt>
    <dgm:pt modelId="{69C2E56C-3C10-464A-A681-9BD20C00B78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  <a:ln>
          <a:noFill/>
        </a:ln>
        <a:effectLst>
          <a:softEdge rad="63500"/>
        </a:effectLst>
      </dgm:spPr>
      <dgm:t>
        <a:bodyPr/>
        <a:lstStyle/>
        <a:p>
          <a:pPr marL="0" algn="l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r>
            <a:rPr lang="ru-RU" sz="2800" b="1" kern="1200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ФИНАНСОВАЯ ПОДДЕРЖКА ОТРАСЛЕЙ ЭКОНОМИКИ ЗА 20</a:t>
          </a:r>
          <a:r>
            <a:rPr lang="en-US" sz="2800" b="1" kern="1200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</a:t>
          </a:r>
          <a:r>
            <a:rPr lang="ru-RU" sz="2800" b="1" kern="1200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ГОД</a:t>
          </a:r>
        </a:p>
        <a:p>
          <a:pPr marL="0" algn="ctr" defTabSz="457189" rtl="0" eaLnBrk="1" latinLnBrk="0" hangingPunct="1">
            <a:lnSpc>
              <a:spcPct val="100000"/>
            </a:lnSpc>
            <a:spcBef>
              <a:spcPts val="1200"/>
            </a:spcBef>
            <a:spcAft>
              <a:spcPts val="200"/>
            </a:spcAft>
            <a:defRPr/>
          </a:pP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916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,3 млн рублей</a:t>
          </a:r>
        </a:p>
      </dgm:t>
    </dgm:pt>
    <dgm:pt modelId="{52F947B5-8B5A-4B49-9334-E07666B11837}" type="parTrans" cxnId="{01087022-2D4D-4C71-9D7B-D02C08B9BBE3}">
      <dgm:prSet/>
      <dgm:spPr/>
      <dgm:t>
        <a:bodyPr/>
        <a:lstStyle/>
        <a:p>
          <a:endParaRPr lang="ru-RU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47A15E-C55B-450B-A734-718884B1602A}" type="sibTrans" cxnId="{01087022-2D4D-4C71-9D7B-D02C08B9BBE3}">
      <dgm:prSet/>
      <dgm:spPr/>
      <dgm:t>
        <a:bodyPr/>
        <a:lstStyle/>
        <a:p>
          <a:endParaRPr lang="ru-RU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D9D94F-1FFA-4C55-A98F-7B86EB10B583}" type="pres">
      <dgm:prSet presAssocID="{E7EB6CF2-5E2C-4F37-BD5D-C9320AA8DA48}" presName="diagram" presStyleCnt="0">
        <dgm:presLayoutVars>
          <dgm:dir/>
          <dgm:resizeHandles/>
        </dgm:presLayoutVars>
      </dgm:prSet>
      <dgm:spPr/>
    </dgm:pt>
    <dgm:pt modelId="{2D54C9F7-4595-4C85-B283-E6F4FFB1BD94}" type="pres">
      <dgm:prSet presAssocID="{69C2E56C-3C10-464A-A681-9BD20C00B781}" presName="firstNode" presStyleLbl="node1" presStyleIdx="0" presStyleCnt="1" custScaleX="81665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69A4ECF7-850D-4204-A40F-B473C09BCE9E}" type="presOf" srcId="{E7EB6CF2-5E2C-4F37-BD5D-C9320AA8DA48}" destId="{6CD9D94F-1FFA-4C55-A98F-7B86EB10B583}" srcOrd="0" destOrd="0" presId="urn:microsoft.com/office/officeart/2005/8/layout/bProcess2"/>
    <dgm:cxn modelId="{B3903F96-5F56-4AD3-9B03-118583201B89}" type="presOf" srcId="{69C2E56C-3C10-464A-A681-9BD20C00B781}" destId="{2D54C9F7-4595-4C85-B283-E6F4FFB1BD94}" srcOrd="0" destOrd="0" presId="urn:microsoft.com/office/officeart/2005/8/layout/bProcess2"/>
    <dgm:cxn modelId="{01087022-2D4D-4C71-9D7B-D02C08B9BBE3}" srcId="{E7EB6CF2-5E2C-4F37-BD5D-C9320AA8DA48}" destId="{69C2E56C-3C10-464A-A681-9BD20C00B781}" srcOrd="0" destOrd="0" parTransId="{52F947B5-8B5A-4B49-9334-E07666B11837}" sibTransId="{5A47A15E-C55B-450B-A734-718884B1602A}"/>
    <dgm:cxn modelId="{2CB66F23-639C-41FE-92A0-FF26DECFC093}" type="presParOf" srcId="{6CD9D94F-1FFA-4C55-A98F-7B86EB10B583}" destId="{2D54C9F7-4595-4C85-B283-E6F4FFB1BD94}" srcOrd="0" destOrd="0" presId="urn:microsoft.com/office/officeart/2005/8/layout/bProcess2"/>
  </dgm:cxnLst>
  <dgm:bg>
    <a:effectLst>
      <a:softEdge rad="127000"/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EB6CF2-5E2C-4F37-BD5D-C9320AA8DA48}" type="doc">
      <dgm:prSet loTypeId="urn:microsoft.com/office/officeart/2005/8/layout/bProcess2" loCatId="process" qsTypeId="urn:microsoft.com/office/officeart/2005/8/quickstyle/simple5" qsCatId="simple" csTypeId="urn:microsoft.com/office/officeart/2005/8/colors/accent3_2" csCatId="accent3" phldr="1"/>
      <dgm:spPr/>
    </dgm:pt>
    <dgm:pt modelId="{69C2E56C-3C10-464A-A681-9BD20C00B78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  <a:ln>
          <a:noFill/>
        </a:ln>
        <a:effectLst>
          <a:softEdge rad="63500"/>
        </a:effectLst>
      </dgm:spPr>
      <dgm:t>
        <a:bodyPr/>
        <a:lstStyle/>
        <a:p>
          <a:pPr marL="0" algn="l" defTabSz="457189" rtl="0" eaLnBrk="1" latinLnBrk="0" hangingPunct="1">
            <a:lnSpc>
              <a:spcPct val="100000"/>
            </a:lnSpc>
            <a:spcAft>
              <a:spcPts val="200"/>
            </a:spcAft>
            <a:defRPr/>
          </a:pPr>
          <a:endParaRPr lang="ru-RU" sz="1800" b="1" kern="1200" spc="100" dirty="0" smtClean="0">
            <a:solidFill>
              <a:srgbClr val="FF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2F947B5-8B5A-4B49-9334-E07666B11837}" type="parTrans" cxnId="{01087022-2D4D-4C71-9D7B-D02C08B9BBE3}">
      <dgm:prSet/>
      <dgm:spPr/>
      <dgm:t>
        <a:bodyPr/>
        <a:lstStyle/>
        <a:p>
          <a:endParaRPr lang="ru-RU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47A15E-C55B-450B-A734-718884B1602A}" type="sibTrans" cxnId="{01087022-2D4D-4C71-9D7B-D02C08B9BBE3}">
      <dgm:prSet/>
      <dgm:spPr/>
      <dgm:t>
        <a:bodyPr/>
        <a:lstStyle/>
        <a:p>
          <a:endParaRPr lang="ru-RU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D9D94F-1FFA-4C55-A98F-7B86EB10B583}" type="pres">
      <dgm:prSet presAssocID="{E7EB6CF2-5E2C-4F37-BD5D-C9320AA8DA48}" presName="diagram" presStyleCnt="0">
        <dgm:presLayoutVars>
          <dgm:dir/>
          <dgm:resizeHandles/>
        </dgm:presLayoutVars>
      </dgm:prSet>
      <dgm:spPr/>
    </dgm:pt>
    <dgm:pt modelId="{2D54C9F7-4595-4C85-B283-E6F4FFB1BD94}" type="pres">
      <dgm:prSet presAssocID="{69C2E56C-3C10-464A-A681-9BD20C00B781}" presName="firstNode" presStyleLbl="node1" presStyleIdx="0" presStyleCnt="1" custScaleX="81665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660FAE68-0634-49A2-B86E-B8AE3B8A408E}" type="presOf" srcId="{69C2E56C-3C10-464A-A681-9BD20C00B781}" destId="{2D54C9F7-4595-4C85-B283-E6F4FFB1BD94}" srcOrd="0" destOrd="0" presId="urn:microsoft.com/office/officeart/2005/8/layout/bProcess2"/>
    <dgm:cxn modelId="{01087022-2D4D-4C71-9D7B-D02C08B9BBE3}" srcId="{E7EB6CF2-5E2C-4F37-BD5D-C9320AA8DA48}" destId="{69C2E56C-3C10-464A-A681-9BD20C00B781}" srcOrd="0" destOrd="0" parTransId="{52F947B5-8B5A-4B49-9334-E07666B11837}" sibTransId="{5A47A15E-C55B-450B-A734-718884B1602A}"/>
    <dgm:cxn modelId="{82289F2E-702C-461A-B596-A4F28DB14340}" type="presOf" srcId="{E7EB6CF2-5E2C-4F37-BD5D-C9320AA8DA48}" destId="{6CD9D94F-1FFA-4C55-A98F-7B86EB10B583}" srcOrd="0" destOrd="0" presId="urn:microsoft.com/office/officeart/2005/8/layout/bProcess2"/>
    <dgm:cxn modelId="{8B3E9EAF-76B7-4620-BECA-4EA76E9B3BD0}" type="presParOf" srcId="{6CD9D94F-1FFA-4C55-A98F-7B86EB10B583}" destId="{2D54C9F7-4595-4C85-B283-E6F4FFB1BD94}" srcOrd="0" destOrd="0" presId="urn:microsoft.com/office/officeart/2005/8/layout/bProcess2"/>
  </dgm:cxnLst>
  <dgm:bg>
    <a:effectLst>
      <a:softEdge rad="127000"/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EB6CF2-5E2C-4F37-BD5D-C9320AA8DA48}" type="doc">
      <dgm:prSet loTypeId="urn:microsoft.com/office/officeart/2005/8/layout/bProcess2" loCatId="process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9C2E56C-3C10-464A-A681-9BD20C00B78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  <a:ln>
          <a:noFill/>
        </a:ln>
        <a:effectLst>
          <a:softEdge rad="63500"/>
        </a:effectLst>
      </dgm:spPr>
      <dgm:t>
        <a:bodyPr/>
        <a:lstStyle/>
        <a:p>
          <a:pPr marL="0" algn="ctr" defTabSz="457189" rtl="0" eaLnBrk="1" latinLnBrk="0" hangingPunct="1">
            <a:lnSpc>
              <a:spcPct val="100000"/>
            </a:lnSpc>
            <a:spcAft>
              <a:spcPts val="200"/>
            </a:spcAft>
            <a:defRPr/>
          </a:pPr>
          <a:r>
            <a:rPr lang="ru-RU" sz="1800" b="1" kern="1200" spc="1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ПОДДЕРЖКА АГРОПРОМЫШЛЕННОГО КОМПЛЕКСА</a:t>
          </a:r>
        </a:p>
      </dgm:t>
    </dgm:pt>
    <dgm:pt modelId="{52F947B5-8B5A-4B49-9334-E07666B11837}" type="parTrans" cxnId="{01087022-2D4D-4C71-9D7B-D02C08B9BBE3}">
      <dgm:prSet/>
      <dgm:spPr/>
      <dgm:t>
        <a:bodyPr/>
        <a:lstStyle/>
        <a:p>
          <a:endParaRPr lang="ru-RU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47A15E-C55B-450B-A734-718884B1602A}" type="sibTrans" cxnId="{01087022-2D4D-4C71-9D7B-D02C08B9BBE3}">
      <dgm:prSet/>
      <dgm:spPr/>
      <dgm:t>
        <a:bodyPr/>
        <a:lstStyle/>
        <a:p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B8B175-5E81-4467-92E3-F4B5D54A99B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  <a:ln>
          <a:noFill/>
        </a:ln>
        <a:effectLst>
          <a:softEdge rad="63500"/>
        </a:effectLst>
      </dgm:spPr>
      <dgm:t>
        <a:bodyPr/>
        <a:lstStyle/>
        <a:p>
          <a:pPr rtl="0" eaLnBrk="1" latinLnBrk="0" hangingPunct="1">
            <a:defRPr/>
          </a:pPr>
          <a:r>
            <a:rPr lang="ru-RU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 </a:t>
          </a:r>
          <a:r>
            <a:rPr lang="en-US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669</a:t>
          </a:r>
          <a:r>
            <a:rPr lang="ru-RU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</a:t>
          </a:r>
          <a:r>
            <a:rPr lang="en-US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</a:t>
          </a:r>
          <a:r>
            <a:rPr lang="ru-RU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млн рублей</a:t>
          </a:r>
        </a:p>
      </dgm:t>
    </dgm:pt>
    <dgm:pt modelId="{5A46F5C6-70A8-4C5D-A0C6-17942D7273D9}" type="parTrans" cxnId="{F94A37DB-1988-4C7E-88BA-00010CD5515E}">
      <dgm:prSet/>
      <dgm:spPr/>
      <dgm:t>
        <a:bodyPr/>
        <a:lstStyle/>
        <a:p>
          <a:endParaRPr lang="ru-RU"/>
        </a:p>
      </dgm:t>
    </dgm:pt>
    <dgm:pt modelId="{8EEEDAC1-AFDB-4673-895E-CAEF7F287D5C}" type="sibTrans" cxnId="{F94A37DB-1988-4C7E-88BA-00010CD5515E}">
      <dgm:prSet/>
      <dgm:spPr/>
      <dgm:t>
        <a:bodyPr/>
        <a:lstStyle/>
        <a:p>
          <a:endParaRPr lang="ru-RU"/>
        </a:p>
      </dgm:t>
    </dgm:pt>
    <dgm:pt modelId="{6CD9D94F-1FFA-4C55-A98F-7B86EB10B583}" type="pres">
      <dgm:prSet presAssocID="{E7EB6CF2-5E2C-4F37-BD5D-C9320AA8DA48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D54C9F7-4595-4C85-B283-E6F4FFB1BD94}" type="pres">
      <dgm:prSet presAssocID="{69C2E56C-3C10-464A-A681-9BD20C00B781}" presName="firstNode" presStyleLbl="node1" presStyleIdx="0" presStyleCnt="2" custScaleX="816656" custLinFactY="-144769" custLinFactNeighborX="5636" custLinFactNeighborY="-20000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5D7B300-6E42-49A9-AF6D-4EE369188399}" type="pres">
      <dgm:prSet presAssocID="{5A47A15E-C55B-450B-A734-718884B1602A}" presName="sibTrans" presStyleLbl="sibTrans2D1" presStyleIdx="0" presStyleCnt="1"/>
      <dgm:spPr/>
      <dgm:t>
        <a:bodyPr/>
        <a:lstStyle/>
        <a:p>
          <a:endParaRPr lang="ru-RU"/>
        </a:p>
      </dgm:t>
    </dgm:pt>
    <dgm:pt modelId="{FCBB7CA7-F323-4169-B3BA-509894F10C2B}" type="pres">
      <dgm:prSet presAssocID="{F1B8B175-5E81-4467-92E3-F4B5D54A99B6}" presName="lastNode" presStyleLbl="node1" presStyleIdx="1" presStyleCnt="2" custScaleX="816656" custLinFactY="100000" custLinFactNeighborX="11413" custLinFactNeighborY="15000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8D3316B6-B01A-47CB-9509-B2E09DFD4FF3}" type="presOf" srcId="{E7EB6CF2-5E2C-4F37-BD5D-C9320AA8DA48}" destId="{6CD9D94F-1FFA-4C55-A98F-7B86EB10B583}" srcOrd="0" destOrd="0" presId="urn:microsoft.com/office/officeart/2005/8/layout/bProcess2"/>
    <dgm:cxn modelId="{01087022-2D4D-4C71-9D7B-D02C08B9BBE3}" srcId="{E7EB6CF2-5E2C-4F37-BD5D-C9320AA8DA48}" destId="{69C2E56C-3C10-464A-A681-9BD20C00B781}" srcOrd="0" destOrd="0" parTransId="{52F947B5-8B5A-4B49-9334-E07666B11837}" sibTransId="{5A47A15E-C55B-450B-A734-718884B1602A}"/>
    <dgm:cxn modelId="{766A9828-6BD2-4937-A855-A2E475EE7725}" type="presOf" srcId="{F1B8B175-5E81-4467-92E3-F4B5D54A99B6}" destId="{FCBB7CA7-F323-4169-B3BA-509894F10C2B}" srcOrd="0" destOrd="0" presId="urn:microsoft.com/office/officeart/2005/8/layout/bProcess2"/>
    <dgm:cxn modelId="{0FFC9CD2-4B59-404E-94D9-1BBCAB3A905B}" type="presOf" srcId="{5A47A15E-C55B-450B-A734-718884B1602A}" destId="{75D7B300-6E42-49A9-AF6D-4EE369188399}" srcOrd="0" destOrd="0" presId="urn:microsoft.com/office/officeart/2005/8/layout/bProcess2"/>
    <dgm:cxn modelId="{381FFF9B-86B7-47A1-AFAF-98E043717224}" type="presOf" srcId="{69C2E56C-3C10-464A-A681-9BD20C00B781}" destId="{2D54C9F7-4595-4C85-B283-E6F4FFB1BD94}" srcOrd="0" destOrd="0" presId="urn:microsoft.com/office/officeart/2005/8/layout/bProcess2"/>
    <dgm:cxn modelId="{F94A37DB-1988-4C7E-88BA-00010CD5515E}" srcId="{E7EB6CF2-5E2C-4F37-BD5D-C9320AA8DA48}" destId="{F1B8B175-5E81-4467-92E3-F4B5D54A99B6}" srcOrd="1" destOrd="0" parTransId="{5A46F5C6-70A8-4C5D-A0C6-17942D7273D9}" sibTransId="{8EEEDAC1-AFDB-4673-895E-CAEF7F287D5C}"/>
    <dgm:cxn modelId="{924283D4-24DD-4219-BE2F-76C8A218C262}" type="presParOf" srcId="{6CD9D94F-1FFA-4C55-A98F-7B86EB10B583}" destId="{2D54C9F7-4595-4C85-B283-E6F4FFB1BD94}" srcOrd="0" destOrd="0" presId="urn:microsoft.com/office/officeart/2005/8/layout/bProcess2"/>
    <dgm:cxn modelId="{D1670454-1254-4CE2-9210-DE6084290316}" type="presParOf" srcId="{6CD9D94F-1FFA-4C55-A98F-7B86EB10B583}" destId="{75D7B300-6E42-49A9-AF6D-4EE369188399}" srcOrd="1" destOrd="0" presId="urn:microsoft.com/office/officeart/2005/8/layout/bProcess2"/>
    <dgm:cxn modelId="{2399570C-1234-4884-9575-6ADF7AE6A6A5}" type="presParOf" srcId="{6CD9D94F-1FFA-4C55-A98F-7B86EB10B583}" destId="{FCBB7CA7-F323-4169-B3BA-509894F10C2B}" srcOrd="2" destOrd="0" presId="urn:microsoft.com/office/officeart/2005/8/layout/bProcess2"/>
  </dgm:cxnLst>
  <dgm:bg>
    <a:effectLst>
      <a:softEdge rad="127000"/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EB6CF2-5E2C-4F37-BD5D-C9320AA8DA48}" type="doc">
      <dgm:prSet loTypeId="urn:microsoft.com/office/officeart/2005/8/layout/bProcess2" loCatId="process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9C2E56C-3C10-464A-A681-9BD20C00B78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  <a:ln>
          <a:noFill/>
        </a:ln>
        <a:effectLst>
          <a:softEdge rad="63500"/>
        </a:effectLst>
      </dgm:spPr>
      <dgm:t>
        <a:bodyPr/>
        <a:lstStyle/>
        <a:p>
          <a:pPr marL="0" algn="ctr" defTabSz="457189" rtl="0" eaLnBrk="1" latinLnBrk="0" hangingPunct="1">
            <a:lnSpc>
              <a:spcPct val="100000"/>
            </a:lnSpc>
            <a:spcAft>
              <a:spcPts val="200"/>
            </a:spcAft>
            <a:defRPr/>
          </a:pPr>
          <a:endParaRPr lang="ru-RU" sz="1800" b="1" kern="1200" spc="1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algn="ctr" defTabSz="457189" rtl="0" eaLnBrk="1" latinLnBrk="0" hangingPunct="1">
            <a:lnSpc>
              <a:spcPct val="100000"/>
            </a:lnSpc>
            <a:spcAft>
              <a:spcPts val="200"/>
            </a:spcAft>
            <a:defRPr/>
          </a:pPr>
          <a:endParaRPr lang="ru-RU" sz="1800" b="1" kern="1200" spc="1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algn="ctr" defTabSz="457189" rtl="0" eaLnBrk="1" latinLnBrk="0" hangingPunct="1">
            <a:lnSpc>
              <a:spcPct val="100000"/>
            </a:lnSpc>
            <a:spcAft>
              <a:spcPts val="200"/>
            </a:spcAft>
            <a:defRPr/>
          </a:pPr>
          <a:r>
            <a:rPr lang="ru-RU" sz="1800" b="1" kern="1200" spc="1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ПОДДЕРЖКА </a:t>
          </a:r>
        </a:p>
        <a:p>
          <a:pPr marL="0" algn="ctr" defTabSz="457189" rtl="0" eaLnBrk="1" latinLnBrk="0" hangingPunct="1">
            <a:lnSpc>
              <a:spcPct val="100000"/>
            </a:lnSpc>
            <a:spcAft>
              <a:spcPts val="200"/>
            </a:spcAft>
            <a:defRPr/>
          </a:pPr>
          <a:r>
            <a:rPr lang="ru-RU" sz="1800" b="1" kern="1200" spc="1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БИЗНЕСА</a:t>
          </a:r>
        </a:p>
      </dgm:t>
    </dgm:pt>
    <dgm:pt modelId="{52F947B5-8B5A-4B49-9334-E07666B11837}" type="parTrans" cxnId="{01087022-2D4D-4C71-9D7B-D02C08B9BBE3}">
      <dgm:prSet/>
      <dgm:spPr/>
      <dgm:t>
        <a:bodyPr/>
        <a:lstStyle/>
        <a:p>
          <a:endParaRPr lang="ru-RU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47A15E-C55B-450B-A734-718884B1602A}" type="sibTrans" cxnId="{01087022-2D4D-4C71-9D7B-D02C08B9BBE3}">
      <dgm:prSet/>
      <dgm:spPr/>
      <dgm:t>
        <a:bodyPr/>
        <a:lstStyle/>
        <a:p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B8B175-5E81-4467-92E3-F4B5D54A99B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noFill/>
        <a:ln>
          <a:noFill/>
        </a:ln>
        <a:effectLst>
          <a:softEdge rad="63500"/>
        </a:effectLst>
      </dgm:spPr>
      <dgm:t>
        <a:bodyPr/>
        <a:lstStyle/>
        <a:p>
          <a:pPr rtl="0" eaLnBrk="1" latinLnBrk="0" hangingPunct="1">
            <a:defRPr/>
          </a:pPr>
          <a:endParaRPr lang="ru-RU" sz="2800" b="1" spc="100" dirty="0" smtClean="0">
            <a:solidFill>
              <a:srgbClr val="FF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rtl="0" eaLnBrk="1" latinLnBrk="0" hangingPunct="1">
            <a:defRPr/>
          </a:pPr>
          <a:r>
            <a:rPr lang="ru-RU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</a:t>
          </a:r>
          <a:r>
            <a:rPr lang="en-US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246</a:t>
          </a:r>
          <a:r>
            <a:rPr lang="ru-RU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</a:t>
          </a:r>
          <a:r>
            <a:rPr lang="en-US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</a:t>
          </a:r>
          <a:r>
            <a:rPr lang="ru-RU" sz="28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млн рублей</a:t>
          </a:r>
          <a:r>
            <a:rPr lang="ru-RU" sz="1900" b="1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</a:p>
      </dgm:t>
    </dgm:pt>
    <dgm:pt modelId="{5A46F5C6-70A8-4C5D-A0C6-17942D7273D9}" type="parTrans" cxnId="{F94A37DB-1988-4C7E-88BA-00010CD5515E}">
      <dgm:prSet/>
      <dgm:spPr/>
      <dgm:t>
        <a:bodyPr/>
        <a:lstStyle/>
        <a:p>
          <a:endParaRPr lang="ru-RU"/>
        </a:p>
      </dgm:t>
    </dgm:pt>
    <dgm:pt modelId="{8EEEDAC1-AFDB-4673-895E-CAEF7F287D5C}" type="sibTrans" cxnId="{F94A37DB-1988-4C7E-88BA-00010CD5515E}">
      <dgm:prSet/>
      <dgm:spPr/>
      <dgm:t>
        <a:bodyPr/>
        <a:lstStyle/>
        <a:p>
          <a:endParaRPr lang="ru-RU"/>
        </a:p>
      </dgm:t>
    </dgm:pt>
    <dgm:pt modelId="{6CD9D94F-1FFA-4C55-A98F-7B86EB10B583}" type="pres">
      <dgm:prSet presAssocID="{E7EB6CF2-5E2C-4F37-BD5D-C9320AA8DA48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D54C9F7-4595-4C85-B283-E6F4FFB1BD94}" type="pres">
      <dgm:prSet presAssocID="{69C2E56C-3C10-464A-A681-9BD20C00B781}" presName="firstNode" presStyleLbl="node1" presStyleIdx="0" presStyleCnt="2" custScaleX="816656" custLinFactY="-144769" custLinFactNeighborX="5636" custLinFactNeighborY="-20000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5D7B300-6E42-49A9-AF6D-4EE369188399}" type="pres">
      <dgm:prSet presAssocID="{5A47A15E-C55B-450B-A734-718884B1602A}" presName="sibTrans" presStyleLbl="sibTrans2D1" presStyleIdx="0" presStyleCnt="1"/>
      <dgm:spPr/>
      <dgm:t>
        <a:bodyPr/>
        <a:lstStyle/>
        <a:p>
          <a:endParaRPr lang="ru-RU"/>
        </a:p>
      </dgm:t>
    </dgm:pt>
    <dgm:pt modelId="{FCBB7CA7-F323-4169-B3BA-509894F10C2B}" type="pres">
      <dgm:prSet presAssocID="{F1B8B175-5E81-4467-92E3-F4B5D54A99B6}" presName="lastNode" presStyleLbl="node1" presStyleIdx="1" presStyleCnt="2" custScaleX="816656" custScaleY="206882" custLinFactY="100000" custLinFactNeighborX="11413" custLinFactNeighborY="15000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EB039FA7-4F65-4D89-A892-04D85966FD37}" type="presOf" srcId="{69C2E56C-3C10-464A-A681-9BD20C00B781}" destId="{2D54C9F7-4595-4C85-B283-E6F4FFB1BD94}" srcOrd="0" destOrd="0" presId="urn:microsoft.com/office/officeart/2005/8/layout/bProcess2"/>
    <dgm:cxn modelId="{05C08EB1-8AB0-451C-B2BC-1E23D6B22D6B}" type="presOf" srcId="{E7EB6CF2-5E2C-4F37-BD5D-C9320AA8DA48}" destId="{6CD9D94F-1FFA-4C55-A98F-7B86EB10B583}" srcOrd="0" destOrd="0" presId="urn:microsoft.com/office/officeart/2005/8/layout/bProcess2"/>
    <dgm:cxn modelId="{F0D9E38C-7A7D-4202-A129-0D0456B90C62}" type="presOf" srcId="{5A47A15E-C55B-450B-A734-718884B1602A}" destId="{75D7B300-6E42-49A9-AF6D-4EE369188399}" srcOrd="0" destOrd="0" presId="urn:microsoft.com/office/officeart/2005/8/layout/bProcess2"/>
    <dgm:cxn modelId="{01087022-2D4D-4C71-9D7B-D02C08B9BBE3}" srcId="{E7EB6CF2-5E2C-4F37-BD5D-C9320AA8DA48}" destId="{69C2E56C-3C10-464A-A681-9BD20C00B781}" srcOrd="0" destOrd="0" parTransId="{52F947B5-8B5A-4B49-9334-E07666B11837}" sibTransId="{5A47A15E-C55B-450B-A734-718884B1602A}"/>
    <dgm:cxn modelId="{4542BCA9-7BB1-42F2-AD12-D8361B39FC6B}" type="presOf" srcId="{F1B8B175-5E81-4467-92E3-F4B5D54A99B6}" destId="{FCBB7CA7-F323-4169-B3BA-509894F10C2B}" srcOrd="0" destOrd="0" presId="urn:microsoft.com/office/officeart/2005/8/layout/bProcess2"/>
    <dgm:cxn modelId="{F94A37DB-1988-4C7E-88BA-00010CD5515E}" srcId="{E7EB6CF2-5E2C-4F37-BD5D-C9320AA8DA48}" destId="{F1B8B175-5E81-4467-92E3-F4B5D54A99B6}" srcOrd="1" destOrd="0" parTransId="{5A46F5C6-70A8-4C5D-A0C6-17942D7273D9}" sibTransId="{8EEEDAC1-AFDB-4673-895E-CAEF7F287D5C}"/>
    <dgm:cxn modelId="{736E85C6-5F56-4F0D-B3DD-D1407EE87A49}" type="presParOf" srcId="{6CD9D94F-1FFA-4C55-A98F-7B86EB10B583}" destId="{2D54C9F7-4595-4C85-B283-E6F4FFB1BD94}" srcOrd="0" destOrd="0" presId="urn:microsoft.com/office/officeart/2005/8/layout/bProcess2"/>
    <dgm:cxn modelId="{B5639F6F-7E23-4185-88CA-C193C4FDD87E}" type="presParOf" srcId="{6CD9D94F-1FFA-4C55-A98F-7B86EB10B583}" destId="{75D7B300-6E42-49A9-AF6D-4EE369188399}" srcOrd="1" destOrd="0" presId="urn:microsoft.com/office/officeart/2005/8/layout/bProcess2"/>
    <dgm:cxn modelId="{F2B37943-9CDE-494E-B48B-6463B59BD665}" type="presParOf" srcId="{6CD9D94F-1FFA-4C55-A98F-7B86EB10B583}" destId="{FCBB7CA7-F323-4169-B3BA-509894F10C2B}" srcOrd="2" destOrd="0" presId="urn:microsoft.com/office/officeart/2005/8/layout/bProcess2"/>
  </dgm:cxnLst>
  <dgm:bg>
    <a:effectLst>
      <a:softEdge rad="127000"/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process2" loCatId="process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7A0EC31-2FCB-442E-9629-1024AD2F3FFF}" type="pres">
      <dgm:prSet presAssocID="{B106739E-2F3B-4B4D-A193-9ECF6642E2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7F9AF28-622D-4F84-A6F5-DAAF5DD7C918}" type="presOf" srcId="{B106739E-2F3B-4B4D-A193-9ECF6642E2A1}" destId="{F7A0EC31-2FCB-442E-9629-1024AD2F3FFF}" srcOrd="0" destOrd="0" presId="urn:microsoft.com/office/officeart/2005/8/layout/process2"/>
  </dgm:cxnLst>
  <dgm:bg>
    <a:blipFill>
      <a:blip xmlns:r="http://schemas.openxmlformats.org/officeDocument/2006/relationships" r:embed="rId1"/>
      <a:stretch>
        <a:fillRect/>
      </a:stretch>
    </a:blipFill>
    <a:effectLst>
      <a:softEdge rad="127000"/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471A22-572A-485C-B1C1-81DFB5C7FFE5}">
      <dsp:nvSpPr>
        <dsp:cNvPr id="0" name=""/>
        <dsp:cNvSpPr/>
      </dsp:nvSpPr>
      <dsp:spPr>
        <a:xfrm>
          <a:off x="0" y="2275"/>
          <a:ext cx="2587924" cy="332891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Социальная политика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275"/>
        <a:ext cx="2587924" cy="332891"/>
      </dsp:txXfrm>
    </dsp:sp>
    <dsp:sp modelId="{BFA70438-7DAA-45D2-A7AC-F2B8EB12166A}">
      <dsp:nvSpPr>
        <dsp:cNvPr id="0" name=""/>
        <dsp:cNvSpPr/>
      </dsp:nvSpPr>
      <dsp:spPr>
        <a:xfrm>
          <a:off x="0" y="345263"/>
          <a:ext cx="2587924" cy="332891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Образование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45263"/>
        <a:ext cx="2587924" cy="332891"/>
      </dsp:txXfrm>
    </dsp:sp>
    <dsp:sp modelId="{A597D707-220E-445D-881D-5F24A9363E25}">
      <dsp:nvSpPr>
        <dsp:cNvPr id="0" name=""/>
        <dsp:cNvSpPr/>
      </dsp:nvSpPr>
      <dsp:spPr>
        <a:xfrm>
          <a:off x="0" y="688252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экономика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688252"/>
        <a:ext cx="2587924" cy="332891"/>
      </dsp:txXfrm>
    </dsp:sp>
    <dsp:sp modelId="{ADED0F99-D1DB-4A67-91C4-A0FCFAA74386}">
      <dsp:nvSpPr>
        <dsp:cNvPr id="0" name=""/>
        <dsp:cNvSpPr/>
      </dsp:nvSpPr>
      <dsp:spPr>
        <a:xfrm>
          <a:off x="0" y="1031240"/>
          <a:ext cx="2587924" cy="332891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Здравоохранение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1031240"/>
        <a:ext cx="2587924" cy="332891"/>
      </dsp:txXfrm>
    </dsp:sp>
    <dsp:sp modelId="{9C1681AE-1C13-4829-8C60-777612EFBE8F}">
      <dsp:nvSpPr>
        <dsp:cNvPr id="0" name=""/>
        <dsp:cNvSpPr/>
      </dsp:nvSpPr>
      <dsp:spPr>
        <a:xfrm>
          <a:off x="0" y="1374311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Межбюджетные трансферты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1374311"/>
        <a:ext cx="2587924" cy="332891"/>
      </dsp:txXfrm>
    </dsp:sp>
    <dsp:sp modelId="{967E239A-FB5A-4EC0-A85B-A712627FAF5B}">
      <dsp:nvSpPr>
        <dsp:cNvPr id="0" name=""/>
        <dsp:cNvSpPr/>
      </dsp:nvSpPr>
      <dsp:spPr>
        <a:xfrm>
          <a:off x="0" y="1717300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1717300"/>
        <a:ext cx="2587924" cy="332891"/>
      </dsp:txXfrm>
    </dsp:sp>
    <dsp:sp modelId="{DE79052B-F012-43D5-AED9-08B25D745739}">
      <dsp:nvSpPr>
        <dsp:cNvPr id="0" name=""/>
        <dsp:cNvSpPr/>
      </dsp:nvSpPr>
      <dsp:spPr>
        <a:xfrm>
          <a:off x="0" y="2060314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Общегосударственные вопросы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060314"/>
        <a:ext cx="2587924" cy="332891"/>
      </dsp:txXfrm>
    </dsp:sp>
    <dsp:sp modelId="{526C8656-31A6-4123-82D5-1655642C30EC}">
      <dsp:nvSpPr>
        <dsp:cNvPr id="0" name=""/>
        <dsp:cNvSpPr/>
      </dsp:nvSpPr>
      <dsp:spPr>
        <a:xfrm>
          <a:off x="0" y="2403302"/>
          <a:ext cx="2587924" cy="332891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Культура, кинематография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403302"/>
        <a:ext cx="2587924" cy="332891"/>
      </dsp:txXfrm>
    </dsp:sp>
    <dsp:sp modelId="{80D00B71-D8B7-43BA-9AC4-543630279274}">
      <dsp:nvSpPr>
        <dsp:cNvPr id="0" name=""/>
        <dsp:cNvSpPr/>
      </dsp:nvSpPr>
      <dsp:spPr>
        <a:xfrm>
          <a:off x="0" y="2746208"/>
          <a:ext cx="2587924" cy="332891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Физкультура и спорт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746208"/>
        <a:ext cx="2587924" cy="332891"/>
      </dsp:txXfrm>
    </dsp:sp>
    <dsp:sp modelId="{6E40E5DB-DA09-4711-9704-470BCC8A6C14}">
      <dsp:nvSpPr>
        <dsp:cNvPr id="0" name=""/>
        <dsp:cNvSpPr/>
      </dsp:nvSpPr>
      <dsp:spPr>
        <a:xfrm>
          <a:off x="0" y="3089197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безопасность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089197"/>
        <a:ext cx="2587924" cy="332891"/>
      </dsp:txXfrm>
    </dsp:sp>
    <dsp:sp modelId="{488EB70B-8766-4ADF-9E80-26ECAF615274}">
      <dsp:nvSpPr>
        <dsp:cNvPr id="0" name=""/>
        <dsp:cNvSpPr/>
      </dsp:nvSpPr>
      <dsp:spPr>
        <a:xfrm>
          <a:off x="0" y="3432103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Обслуживание долга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432103"/>
        <a:ext cx="2587924" cy="332891"/>
      </dsp:txXfrm>
    </dsp:sp>
    <dsp:sp modelId="{517C6855-B9C6-43E3-8640-8C63FB72EF75}">
      <dsp:nvSpPr>
        <dsp:cNvPr id="0" name=""/>
        <dsp:cNvSpPr/>
      </dsp:nvSpPr>
      <dsp:spPr>
        <a:xfrm>
          <a:off x="0" y="3775091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СМИ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775091"/>
        <a:ext cx="2587924" cy="332891"/>
      </dsp:txXfrm>
    </dsp:sp>
    <dsp:sp modelId="{10523122-693C-49E4-9BB2-B82994DD0CA8}">
      <dsp:nvSpPr>
        <dsp:cNvPr id="0" name=""/>
        <dsp:cNvSpPr/>
      </dsp:nvSpPr>
      <dsp:spPr>
        <a:xfrm>
          <a:off x="0" y="4118079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Охрана окружающей среды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4118079"/>
        <a:ext cx="2587924" cy="332891"/>
      </dsp:txXfrm>
    </dsp:sp>
    <dsp:sp modelId="{2B35630F-5E6A-4D58-9E9A-0009E22B754C}">
      <dsp:nvSpPr>
        <dsp:cNvPr id="0" name=""/>
        <dsp:cNvSpPr/>
      </dsp:nvSpPr>
      <dsp:spPr>
        <a:xfrm>
          <a:off x="0" y="4461255"/>
          <a:ext cx="2587924" cy="33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оборона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4461255"/>
        <a:ext cx="2587924" cy="33289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DF53EA-CF56-4084-9E2A-3BC0CBD4A80F}">
      <dsp:nvSpPr>
        <dsp:cNvPr id="0" name=""/>
        <dsp:cNvSpPr/>
      </dsp:nvSpPr>
      <dsp:spPr>
        <a:xfrm>
          <a:off x="0" y="0"/>
          <a:ext cx="1745795" cy="50470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Реализация молодежной политики в муниципальных образованиях (софинансирование муниципальных программ по работе с молодежью) и прочие расходы</a:t>
          </a:r>
          <a:endParaRPr lang="ru-RU" sz="11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018819"/>
        <a:ext cx="1745795" cy="2018819"/>
      </dsp:txXfrm>
    </dsp:sp>
    <dsp:sp modelId="{B06420CF-F99D-4089-9BC2-9C0C8074F6C4}">
      <dsp:nvSpPr>
        <dsp:cNvPr id="0" name=""/>
        <dsp:cNvSpPr/>
      </dsp:nvSpPr>
      <dsp:spPr>
        <a:xfrm>
          <a:off x="76091" y="90033"/>
          <a:ext cx="1607457" cy="115068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FF0FA8-6BAA-41CB-90DB-333B4CE7813F}">
      <dsp:nvSpPr>
        <dsp:cNvPr id="0" name=""/>
        <dsp:cNvSpPr/>
      </dsp:nvSpPr>
      <dsp:spPr>
        <a:xfrm>
          <a:off x="1821535" y="0"/>
          <a:ext cx="1566654" cy="50470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Мероприятия по формированию патриотизма и гражданственности в молодежной среде</a:t>
          </a:r>
          <a:endParaRPr lang="ru-RU" sz="11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821535" y="2018819"/>
        <a:ext cx="1566654" cy="2018819"/>
      </dsp:txXfrm>
    </dsp:sp>
    <dsp:sp modelId="{9BD1F186-6587-4A91-8BB6-E2DE099A7B56}">
      <dsp:nvSpPr>
        <dsp:cNvPr id="0" name=""/>
        <dsp:cNvSpPr/>
      </dsp:nvSpPr>
      <dsp:spPr>
        <a:xfrm>
          <a:off x="1872205" y="68756"/>
          <a:ext cx="1518499" cy="117421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489D908-B154-4EFE-B051-AC8099E13383}">
      <dsp:nvSpPr>
        <dsp:cNvPr id="0" name=""/>
        <dsp:cNvSpPr/>
      </dsp:nvSpPr>
      <dsp:spPr>
        <a:xfrm>
          <a:off x="3448715" y="0"/>
          <a:ext cx="1522597" cy="50470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Финансовое обеспечение  деятельности подведомственных учреждений</a:t>
          </a:r>
          <a:endParaRPr lang="ru-RU" sz="1100" b="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3448715" y="2018819"/>
        <a:ext cx="1522597" cy="2018819"/>
      </dsp:txXfrm>
    </dsp:sp>
    <dsp:sp modelId="{FD335757-7329-4E1D-A510-430986B41290}">
      <dsp:nvSpPr>
        <dsp:cNvPr id="0" name=""/>
        <dsp:cNvSpPr/>
      </dsp:nvSpPr>
      <dsp:spPr>
        <a:xfrm>
          <a:off x="3560939" y="122344"/>
          <a:ext cx="1383625" cy="113688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077290-2C0A-4806-976A-71FBFF500A43}">
      <dsp:nvSpPr>
        <dsp:cNvPr id="0" name=""/>
        <dsp:cNvSpPr/>
      </dsp:nvSpPr>
      <dsp:spPr>
        <a:xfrm>
          <a:off x="5058291" y="0"/>
          <a:ext cx="1607451" cy="50470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Мероприятия по продвижению инициативной и талантливой молодежи, поддержка добровольческой деятельности (в т.ч. включая расходы на  Региональный проект «Социальная активность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»)</a:t>
          </a:r>
          <a:endParaRPr lang="ru-RU" sz="11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058291" y="2018819"/>
        <a:ext cx="1607451" cy="2018819"/>
      </dsp:txXfrm>
    </dsp:sp>
    <dsp:sp modelId="{E8F9BCE0-D66C-405E-B054-0E1B7CFF31AE}">
      <dsp:nvSpPr>
        <dsp:cNvPr id="0" name=""/>
        <dsp:cNvSpPr/>
      </dsp:nvSpPr>
      <dsp:spPr>
        <a:xfrm>
          <a:off x="5147265" y="104966"/>
          <a:ext cx="1484213" cy="115426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639A93-A063-4A4E-9CFF-24701A99EFC0}">
      <dsp:nvSpPr>
        <dsp:cNvPr id="0" name=""/>
        <dsp:cNvSpPr/>
      </dsp:nvSpPr>
      <dsp:spPr>
        <a:xfrm>
          <a:off x="6777250" y="0"/>
          <a:ext cx="1488249" cy="50470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Государственная поддержка студенческих отрядов, молодежных и детских общественных объединений, команд КВН</a:t>
          </a:r>
          <a:endParaRPr lang="ru-RU" sz="11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6777250" y="2018819"/>
        <a:ext cx="1488249" cy="2018819"/>
      </dsp:txXfrm>
    </dsp:sp>
    <dsp:sp modelId="{0E7D2587-B33F-40ED-99FB-A59EAE00C709}">
      <dsp:nvSpPr>
        <dsp:cNvPr id="0" name=""/>
        <dsp:cNvSpPr/>
      </dsp:nvSpPr>
      <dsp:spPr>
        <a:xfrm>
          <a:off x="6863627" y="91462"/>
          <a:ext cx="1338214" cy="1097744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77E68E5-DB92-41B1-8FF4-6B46551F8605}">
      <dsp:nvSpPr>
        <dsp:cNvPr id="0" name=""/>
        <dsp:cNvSpPr/>
      </dsp:nvSpPr>
      <dsp:spPr>
        <a:xfrm>
          <a:off x="422325" y="4180472"/>
          <a:ext cx="7498568" cy="757057"/>
        </a:xfrm>
        <a:prstGeom prst="leftRightArrow">
          <a:avLst/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54C9F7-4595-4C85-B283-E6F4FFB1BD94}">
      <dsp:nvSpPr>
        <dsp:cNvPr id="0" name=""/>
        <dsp:cNvSpPr/>
      </dsp:nvSpPr>
      <dsp:spPr>
        <a:xfrm>
          <a:off x="514" y="127161"/>
          <a:ext cx="8962611" cy="1097476"/>
        </a:xfrm>
        <a:prstGeom prst="roundRect">
          <a:avLst/>
        </a:prstGeom>
        <a:noFill/>
        <a:ln w="6350" cap="flat" cmpd="sng" algn="ctr">
          <a:noFill/>
          <a:prstDash val="solid"/>
          <a:miter lim="800000"/>
        </a:ln>
        <a:effectLst>
          <a:softEdge rad="635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algn="l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r>
            <a:rPr lang="ru-RU" sz="2800" b="1" kern="1200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ФИНАНСОВАЯ ПОДДЕРЖКА ОТРАСЛЕЙ ЭКОНОМИКИ ЗА 20</a:t>
          </a:r>
          <a:r>
            <a:rPr lang="en-US" sz="2800" b="1" kern="1200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</a:t>
          </a:r>
          <a:r>
            <a:rPr lang="ru-RU" sz="2800" b="1" kern="1200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ГОД</a:t>
          </a:r>
        </a:p>
        <a:p>
          <a:pPr marL="0" lvl="0" algn="ctr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916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,3 млн рублей</a:t>
          </a:r>
        </a:p>
      </dsp:txBody>
      <dsp:txXfrm>
        <a:off x="514" y="127161"/>
        <a:ext cx="8962611" cy="109747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54C9F7-4595-4C85-B283-E6F4FFB1BD94}">
      <dsp:nvSpPr>
        <dsp:cNvPr id="0" name=""/>
        <dsp:cNvSpPr/>
      </dsp:nvSpPr>
      <dsp:spPr>
        <a:xfrm>
          <a:off x="250" y="272047"/>
          <a:ext cx="4370618" cy="535184"/>
        </a:xfrm>
        <a:prstGeom prst="roundRect">
          <a:avLst/>
        </a:prstGeom>
        <a:noFill/>
        <a:ln w="6350" cap="flat" cmpd="sng" algn="ctr">
          <a:noFill/>
          <a:prstDash val="solid"/>
          <a:miter lim="800000"/>
        </a:ln>
        <a:effectLst>
          <a:softEdge rad="635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algn="l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endParaRPr lang="ru-RU" sz="1800" b="1" kern="1200" spc="100" dirty="0" smtClean="0">
            <a:solidFill>
              <a:srgbClr val="FF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0" y="272047"/>
        <a:ext cx="4370618" cy="53518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54C9F7-4595-4C85-B283-E6F4FFB1BD94}">
      <dsp:nvSpPr>
        <dsp:cNvPr id="0" name=""/>
        <dsp:cNvSpPr/>
      </dsp:nvSpPr>
      <dsp:spPr>
        <a:xfrm>
          <a:off x="471" y="0"/>
          <a:ext cx="4105688" cy="502743"/>
        </a:xfrm>
        <a:prstGeom prst="roundRect">
          <a:avLst/>
        </a:prstGeom>
        <a:noFill/>
        <a:ln w="6350" cap="flat" cmpd="sng" algn="ctr">
          <a:noFill/>
          <a:prstDash val="solid"/>
          <a:miter lim="800000"/>
        </a:ln>
        <a:effectLst>
          <a:softEdge rad="635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algn="ctr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r>
            <a:rPr lang="ru-RU" sz="1800" b="1" kern="1200" spc="1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ПОДДЕРЖКА АГРОПРОМЫШЛЕННОГО КОМПЛЕКСА</a:t>
          </a:r>
        </a:p>
      </dsp:txBody>
      <dsp:txXfrm>
        <a:off x="471" y="0"/>
        <a:ext cx="4105688" cy="502743"/>
      </dsp:txXfrm>
    </dsp:sp>
    <dsp:sp modelId="{75D7B300-6E42-49A9-AF6D-4EE369188399}">
      <dsp:nvSpPr>
        <dsp:cNvPr id="0" name=""/>
        <dsp:cNvSpPr/>
      </dsp:nvSpPr>
      <dsp:spPr>
        <a:xfrm rot="10800000">
          <a:off x="1965335" y="1244179"/>
          <a:ext cx="175960" cy="1571842"/>
        </a:xfrm>
        <a:prstGeom prst="triangle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CBB7CA7-F323-4169-B3BA-509894F10C2B}">
      <dsp:nvSpPr>
        <dsp:cNvPr id="0" name=""/>
        <dsp:cNvSpPr/>
      </dsp:nvSpPr>
      <dsp:spPr>
        <a:xfrm>
          <a:off x="471" y="3468485"/>
          <a:ext cx="4105688" cy="502743"/>
        </a:xfrm>
        <a:prstGeom prst="roundRect">
          <a:avLst/>
        </a:prstGeom>
        <a:noFill/>
        <a:ln w="6350" cap="flat" cmpd="sng" algn="ctr">
          <a:noFill/>
          <a:prstDash val="solid"/>
          <a:miter lim="800000"/>
        </a:ln>
        <a:effectLst>
          <a:softEdge rad="635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defRPr/>
          </a:pP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 </a:t>
          </a: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669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</a:t>
          </a: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млн рублей</a:t>
          </a:r>
        </a:p>
      </dsp:txBody>
      <dsp:txXfrm>
        <a:off x="471" y="3468485"/>
        <a:ext cx="4105688" cy="50274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54C9F7-4595-4C85-B283-E6F4FFB1BD94}">
      <dsp:nvSpPr>
        <dsp:cNvPr id="0" name=""/>
        <dsp:cNvSpPr/>
      </dsp:nvSpPr>
      <dsp:spPr>
        <a:xfrm>
          <a:off x="471" y="0"/>
          <a:ext cx="4105688" cy="502743"/>
        </a:xfrm>
        <a:prstGeom prst="roundRect">
          <a:avLst/>
        </a:prstGeom>
        <a:noFill/>
        <a:ln w="6350" cap="flat" cmpd="sng" algn="ctr">
          <a:noFill/>
          <a:prstDash val="solid"/>
          <a:miter lim="800000"/>
        </a:ln>
        <a:effectLst>
          <a:softEdge rad="635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algn="ctr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endParaRPr lang="ru-RU" sz="1800" b="1" kern="1200" spc="1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endParaRPr lang="ru-RU" sz="1800" b="1" kern="1200" spc="1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algn="ctr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r>
            <a:rPr lang="ru-RU" sz="1800" b="1" kern="1200" spc="1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ПОДДЕРЖКА </a:t>
          </a:r>
        </a:p>
        <a:p>
          <a:pPr marL="0" lvl="0" algn="ctr" defTabSz="457189" rtl="0" eaLnBrk="1" latinLnBrk="0" hangingPunct="1">
            <a:lnSpc>
              <a:spcPct val="100000"/>
            </a:lnSpc>
            <a:spcBef>
              <a:spcPct val="0"/>
            </a:spcBef>
            <a:spcAft>
              <a:spcPts val="200"/>
            </a:spcAft>
            <a:defRPr/>
          </a:pPr>
          <a:r>
            <a:rPr lang="ru-RU" sz="1800" b="1" kern="1200" spc="1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БИЗНЕСА</a:t>
          </a:r>
        </a:p>
      </dsp:txBody>
      <dsp:txXfrm>
        <a:off x="471" y="0"/>
        <a:ext cx="4105688" cy="502743"/>
      </dsp:txXfrm>
    </dsp:sp>
    <dsp:sp modelId="{75D7B300-6E42-49A9-AF6D-4EE369188399}">
      <dsp:nvSpPr>
        <dsp:cNvPr id="0" name=""/>
        <dsp:cNvSpPr/>
      </dsp:nvSpPr>
      <dsp:spPr>
        <a:xfrm rot="10800000">
          <a:off x="1965335" y="1191321"/>
          <a:ext cx="175960" cy="1459784"/>
        </a:xfrm>
        <a:prstGeom prst="triangle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CBB7CA7-F323-4169-B3BA-509894F10C2B}">
      <dsp:nvSpPr>
        <dsp:cNvPr id="0" name=""/>
        <dsp:cNvSpPr/>
      </dsp:nvSpPr>
      <dsp:spPr>
        <a:xfrm>
          <a:off x="471" y="3257053"/>
          <a:ext cx="4105688" cy="1040086"/>
        </a:xfrm>
        <a:prstGeom prst="roundRect">
          <a:avLst/>
        </a:prstGeom>
        <a:noFill/>
        <a:ln w="6350" cap="flat" cmpd="sng" algn="ctr">
          <a:noFill/>
          <a:prstDash val="solid"/>
          <a:miter lim="800000"/>
        </a:ln>
        <a:effectLst>
          <a:softEdge rad="635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defRPr/>
          </a:pPr>
          <a:endParaRPr lang="ru-RU" sz="2800" b="1" kern="1200" spc="100" dirty="0" smtClean="0">
            <a:solidFill>
              <a:srgbClr val="FF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12446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defRPr/>
          </a:pP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</a:t>
          </a: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246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</a:t>
          </a:r>
          <a:r>
            <a:rPr lang="en-US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</a:t>
          </a:r>
          <a:r>
            <a:rPr lang="ru-RU" sz="28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млн рублей</a:t>
          </a:r>
          <a:r>
            <a:rPr lang="ru-RU" sz="1900" b="1" kern="1200" spc="1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</a:p>
      </dsp:txBody>
      <dsp:txXfrm>
        <a:off x="471" y="3257053"/>
        <a:ext cx="4105688" cy="104008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png"/></Relationships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0.85616</cdr:x>
      <cdr:y>0.08739</cdr:y>
    </cdr:from>
    <cdr:to>
      <cdr:x>0.85616</cdr:x>
      <cdr:y>0.50192</cdr:y>
    </cdr:to>
    <cdr:sp macro="" textlink="">
      <cdr:nvSpPr>
        <cdr:cNvPr id="10" name="Прямая со стрелкой 9"/>
        <cdr:cNvSpPr/>
      </cdr:nvSpPr>
      <cdr:spPr>
        <a:xfrm xmlns:a="http://schemas.openxmlformats.org/drawingml/2006/main" flipV="1">
          <a:off x="5794491" y="436493"/>
          <a:ext cx="0" cy="2070451"/>
        </a:xfrm>
        <a:prstGeom xmlns:a="http://schemas.openxmlformats.org/drawingml/2006/main" prst="straightConnector1">
          <a:avLst/>
        </a:prstGeom>
        <a:ln xmlns:a="http://schemas.openxmlformats.org/drawingml/2006/main" w="9525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0.03328</cdr:x>
      <cdr:y>0.27014</cdr:y>
    </cdr:from>
    <cdr:to>
      <cdr:x>0.10934</cdr:x>
      <cdr:y>0.35445</cdr:y>
    </cdr:to>
    <cdr:cxnSp macro="">
      <cdr:nvCxnSpPr>
        <cdr:cNvPr id="36" name="Прямая соединительная линия 35"/>
        <cdr:cNvCxnSpPr/>
      </cdr:nvCxnSpPr>
      <cdr:spPr>
        <a:xfrm xmlns:a="http://schemas.openxmlformats.org/drawingml/2006/main">
          <a:off x="120712" y="908286"/>
          <a:ext cx="275905" cy="283478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" lastClr="FFFFFF">
              <a:lumMod val="50000"/>
            </a:sysClr>
          </a:solidFill>
          <a:prstDash val="dash"/>
          <a:miter lim="800000"/>
        </a:ln>
        <a:effectLst xmlns:a="http://schemas.openxmlformats.org/drawingml/2006/main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0.08177</cdr:x>
      <cdr:y>0.90846</cdr:y>
    </cdr:from>
    <cdr:to>
      <cdr:x>0.35428</cdr:x>
      <cdr:y>1</cdr:y>
    </cdr:to>
    <cdr:sp macro="" textlink="">
      <cdr:nvSpPr>
        <cdr:cNvPr id="25" name="Прямоугольник 24">
          <a:extLst xmlns:a="http://schemas.openxmlformats.org/drawingml/2006/main">
            <a:ext uri="{FF2B5EF4-FFF2-40B4-BE49-F238E27FC236}">
              <a16:creationId xmlns:lc="http://schemas.openxmlformats.org/drawingml/2006/lockedCanvas" xmlns="" xmlns:a16="http://schemas.microsoft.com/office/drawing/2014/main" xmlns:p="http://schemas.openxmlformats.org/presentationml/2006/main" xmlns:r="http://schemas.openxmlformats.org/officeDocument/2006/relationships" id="{0D9FF38C-E252-404B-B6D9-E8B70A944C46}"/>
            </a:ext>
          </a:extLst>
        </cdr:cNvPr>
        <cdr:cNvSpPr/>
      </cdr:nvSpPr>
      <cdr:spPr>
        <a:xfrm xmlns:a="http://schemas.openxmlformats.org/drawingml/2006/main">
          <a:off x="296619" y="3242044"/>
          <a:ext cx="988519" cy="307788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18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377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566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754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5943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131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32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50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spc="133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20,7 %</a:t>
          </a:r>
          <a:endParaRPr lang="ru-RU" sz="1400" spc="133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0.12604</cdr:x>
      <cdr:y>0.72293</cdr:y>
    </cdr:from>
    <cdr:to>
      <cdr:x>0.1839</cdr:x>
      <cdr:y>0.78494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H="1">
          <a:off x="457200" y="2162175"/>
          <a:ext cx="209876" cy="185461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" lastClr="FFFFFF">
              <a:lumMod val="50000"/>
            </a:sysClr>
          </a:solidFill>
          <a:prstDash val="dash"/>
          <a:miter lim="800000"/>
        </a:ln>
        <a:effectLst xmlns:a="http://schemas.openxmlformats.org/drawingml/2006/main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0.04033</cdr:x>
      <cdr:y>0.58599</cdr:y>
    </cdr:from>
    <cdr:to>
      <cdr:x>0.09199</cdr:x>
      <cdr:y>0.69484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 flipH="1">
          <a:off x="146304" y="1970289"/>
          <a:ext cx="187388" cy="366003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" lastClr="FFFFFF">
              <a:lumMod val="50000"/>
            </a:sysClr>
          </a:solidFill>
          <a:prstDash val="dash"/>
          <a:miter lim="800000"/>
        </a:ln>
        <a:effectLst xmlns:a="http://schemas.openxmlformats.org/drawingml/2006/main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0.4423</cdr:y>
    </cdr:from>
    <cdr:to>
      <cdr:x>0.07606</cdr:x>
      <cdr:y>0.5266</cdr:y>
    </cdr:to>
    <cdr:cxnSp macro="">
      <cdr:nvCxnSpPr>
        <cdr:cNvPr id="34" name="Прямая соединительная линия 33"/>
        <cdr:cNvCxnSpPr/>
      </cdr:nvCxnSpPr>
      <cdr:spPr>
        <a:xfrm xmlns:a="http://schemas.openxmlformats.org/drawingml/2006/main">
          <a:off x="-7754" y="1487151"/>
          <a:ext cx="275904" cy="283444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ysClr val="window" lastClr="FFFFFF">
              <a:lumMod val="50000"/>
            </a:sysClr>
          </a:solidFill>
          <a:prstDash val="dash"/>
          <a:miter lim="800000"/>
        </a:ln>
        <a:effectLst xmlns:a="http://schemas.openxmlformats.org/drawingml/2006/main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0.2375</cdr:x>
      <cdr:y>0.05265</cdr:y>
    </cdr:to>
    <cdr:sp macro="" textlink="">
      <cdr:nvSpPr>
        <cdr:cNvPr id="10" name="TextBox 36"/>
        <cdr:cNvSpPr txBox="1"/>
      </cdr:nvSpPr>
      <cdr:spPr>
        <a:xfrm xmlns:a="http://schemas.openxmlformats.org/drawingml/2006/main">
          <a:off x="0" y="0"/>
          <a:ext cx="1368152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pPr algn="ctr"/>
          <a:endParaRPr lang="ru-RU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0.02491</cdr:x>
      <cdr:y>0</cdr:y>
    </cdr:from>
    <cdr:to>
      <cdr:x>0.40522</cdr:x>
      <cdr:y>0.17088</cdr:y>
    </cdr:to>
    <cdr:sp macro="" textlink="">
      <cdr:nvSpPr>
        <cdr:cNvPr id="3" name="TextBox 11"/>
        <cdr:cNvSpPr txBox="1"/>
      </cdr:nvSpPr>
      <cdr:spPr>
        <a:xfrm xmlns:a="http://schemas.openxmlformats.org/drawingml/2006/main">
          <a:off x="224802" y="0"/>
          <a:ext cx="3432800" cy="8559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 cap="rnd">
          <a:solidFill>
            <a:srgbClr val="2351AD"/>
          </a:solidFill>
          <a:prstDash val="dash"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Областной закон </a:t>
          </a:r>
        </a:p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 01.08.2019  № 178-ЗС</a:t>
          </a:r>
        </a:p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(в ред. от 11.12.2020 № 411-ЗС)</a:t>
          </a:r>
        </a:p>
        <a:p xmlns:a="http://schemas.openxmlformats.org/drawingml/2006/main">
          <a:pPr algn="ctr">
            <a:lnSpc>
              <a:spcPct val="90000"/>
            </a:lnSpc>
          </a:pPr>
          <a:endParaRPr lang="ru-RU" sz="1100" b="1" spc="133" dirty="0">
            <a:solidFill>
              <a:srgbClr val="2351AD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«ОБ ИНИЦИАТИВНЫХ ПРОЕКТАХ»</a:t>
          </a:r>
        </a:p>
      </cdr:txBody>
    </cdr:sp>
  </cdr:relSizeAnchor>
  <cdr:relSizeAnchor xmlns:cdr="http://schemas.openxmlformats.org/drawingml/2006/chartDrawing">
    <cdr:from>
      <cdr:x>0.44233</cdr:x>
      <cdr:y>0</cdr:y>
    </cdr:from>
    <cdr:to>
      <cdr:x>1</cdr:x>
      <cdr:y>0.14009</cdr:y>
    </cdr:to>
    <cdr:sp macro="" textlink="">
      <cdr:nvSpPr>
        <cdr:cNvPr id="4" name="TextBox 15"/>
        <cdr:cNvSpPr txBox="1"/>
      </cdr:nvSpPr>
      <cdr:spPr>
        <a:xfrm xmlns:a="http://schemas.openxmlformats.org/drawingml/2006/main">
          <a:off x="3992580" y="0"/>
          <a:ext cx="5033725" cy="7017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 cap="rnd">
          <a:solidFill>
            <a:srgbClr val="2351AD"/>
          </a:solidFill>
          <a:prstDash val="dash"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Правительства Ростовской области </a:t>
          </a:r>
        </a:p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 24.10.2019 № 742 </a:t>
          </a:r>
        </a:p>
        <a:p xmlns:a="http://schemas.openxmlformats.org/drawingml/2006/main">
          <a:pPr algn="ctr">
            <a:lnSpc>
              <a:spcPct val="90000"/>
            </a:lnSpc>
          </a:pPr>
          <a:r>
            <a:rPr lang="ru-RU" sz="1100" b="1" spc="133" dirty="0">
              <a:solidFill>
                <a:srgbClr val="2351A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«О некоторых мерах по реализации Областного закона от 01.08.2019 № 178-ЗС»</a:t>
          </a:r>
        </a:p>
      </cdr:txBody>
    </cdr:sp>
  </cdr:relSizeAnchor>
  <cdr:relSizeAnchor xmlns:cdr="http://schemas.openxmlformats.org/drawingml/2006/chartDrawing">
    <cdr:from>
      <cdr:x>0.02409</cdr:x>
      <cdr:y>0.2704</cdr:y>
    </cdr:from>
    <cdr:to>
      <cdr:x>0.47041</cdr:x>
      <cdr:y>0.42708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17442" y="1354473"/>
          <a:ext cx="4028634" cy="784830"/>
        </a:xfrm>
        <a:prstGeom xmlns:a="http://schemas.openxmlformats.org/drawingml/2006/main" prst="rect">
          <a:avLst/>
        </a:prstGeom>
        <a:solidFill xmlns:a="http://schemas.openxmlformats.org/drawingml/2006/main">
          <a:srgbClr val="FFDD21"/>
        </a:solidFill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89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377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566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754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943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131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320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509" algn="l" defTabSz="914377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800"/>
            </a:lnSpc>
          </a:pPr>
          <a:r>
            <a:rPr lang="ru-RU" sz="1600" b="1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2020 году на реализацию инициативных проектов направлено 197,3 млн рублей</a:t>
          </a:r>
        </a:p>
      </cdr:txBody>
    </cdr:sp>
  </cdr:relSizeAnchor>
  <cdr:relSizeAnchor xmlns:cdr="http://schemas.openxmlformats.org/drawingml/2006/chartDrawing">
    <cdr:from>
      <cdr:x>0.83515</cdr:x>
      <cdr:y>0.22255</cdr:y>
    </cdr:from>
    <cdr:to>
      <cdr:x>0.98132</cdr:x>
      <cdr:y>0.30909</cdr:y>
    </cdr:to>
    <cdr:sp macro="" textlink="">
      <cdr:nvSpPr>
        <cdr:cNvPr id="8" name="Прямоугольник 7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09A0B27D-6305-4139-B383-19D9D55CCA87}"/>
            </a:ext>
          </a:extLst>
        </cdr:cNvPr>
        <cdr:cNvSpPr/>
      </cdr:nvSpPr>
      <cdr:spPr>
        <a:xfrm xmlns:a="http://schemas.openxmlformats.org/drawingml/2006/main">
          <a:off x="7538284" y="1114762"/>
          <a:ext cx="1319453" cy="4335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189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377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566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754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5943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131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320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509" algn="l" defTabSz="914377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0.83365</cdr:x>
      <cdr:y>0.19268</cdr:y>
    </cdr:from>
    <cdr:to>
      <cdr:x>0.84215</cdr:x>
      <cdr:y>0.33734</cdr:y>
    </cdr:to>
    <cdr:pic>
      <cdr:nvPicPr>
        <cdr:cNvPr id="9" name="Рисунок 8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92CF8687-76B7-49F7-9B8F-7F747396AE6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 rot="16200000">
          <a:off x="7200848" y="1289126"/>
          <a:ext cx="724618" cy="7673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0.84253</cdr:x>
      <cdr:y>0.23233</cdr:y>
    </cdr:from>
    <cdr:to>
      <cdr:x>0.99029</cdr:x>
      <cdr:y>0.30462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7604912" y="1163761"/>
          <a:ext cx="1333788" cy="362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</a:t>
          </a:r>
          <a:r>
            <a: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лн руб.</a:t>
          </a:r>
          <a:endParaRPr lang="ru-RU" sz="1600" b="1" dirty="0">
            <a:solidFill>
              <a:schemeClr val="tx1">
                <a:lumMod val="50000"/>
                <a:lumOff val="50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0.65729</cdr:x>
      <cdr:y>0.29586</cdr:y>
    </cdr:from>
    <cdr:to>
      <cdr:x>0.77586</cdr:x>
      <cdr:y>0.48467</cdr:y>
    </cdr:to>
    <cdr:pic>
      <cdr:nvPicPr>
        <cdr:cNvPr id="9" name="Рисунок 8">
          <a:extLst xmlns:a="http://schemas.openxmlformats.org/drawingml/2006/main">
            <a:ext uri="{FF2B5EF4-FFF2-40B4-BE49-F238E27FC236}">
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5916CF2B-7997-4397-B515-FBFA1C30886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495109" y="1524000"/>
          <a:ext cx="991252" cy="9725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0.1684</cdr:x>
      <cdr:y>0.09637</cdr:y>
    </cdr:from>
    <cdr:to>
      <cdr:x>0.4934</cdr:x>
      <cdr:y>0.47675</cdr:y>
    </cdr:to>
    <cdr:pic>
      <cdr:nvPicPr>
        <cdr:cNvPr id="12" name="Рисунок 11">
          <a:extLst xmlns:a="http://schemas.openxmlformats.org/drawingml/2006/main">
            <a:ext uri="{FF2B5EF4-FFF2-40B4-BE49-F238E27FC236}">
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F9E26748-F95E-4623-B165-3D4FAC45763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 cstate="print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055925" y="496389"/>
          <a:ext cx="2037795" cy="195942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0.19888</cdr:x>
      <cdr:y>0.13356</cdr:y>
    </cdr:from>
    <cdr:to>
      <cdr:x>0.46276</cdr:x>
      <cdr:y>0.24708</cdr:y>
    </cdr:to>
    <cdr:sp macro="" textlink="">
      <cdr:nvSpPr>
        <cdr:cNvPr id="13" name="Прямоугольник 12">
          <a:extLst xmlns:a="http://schemas.openxmlformats.org/drawingml/2006/main">
            <a:ext uri="{FF2B5EF4-FFF2-40B4-BE49-F238E27FC236}">
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9D7E841F-B697-4CB5-BCD4-FA360B773D2F}"/>
            </a:ext>
          </a:extLst>
        </cdr:cNvPr>
        <cdr:cNvSpPr/>
      </cdr:nvSpPr>
      <cdr:spPr>
        <a:xfrm xmlns:a="http://schemas.openxmlformats.org/drawingml/2006/main">
          <a:off x="1247041" y="687984"/>
          <a:ext cx="1654572" cy="5847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18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377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566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754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5943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131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32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50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b="1" spc="133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СУБСИДИИ и иные МБТ</a:t>
          </a:r>
          <a:endParaRPr lang="ru-RU" sz="1600" b="1" spc="133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cdr:txBody>
    </cdr:sp>
  </cdr:relSizeAnchor>
  <cdr:relSizeAnchor xmlns:cdr="http://schemas.openxmlformats.org/drawingml/2006/chartDrawing">
    <cdr:from>
      <cdr:x>0.20695</cdr:x>
      <cdr:y>0.20964</cdr:y>
    </cdr:from>
    <cdr:to>
      <cdr:x>0.44757</cdr:x>
      <cdr:y>0.35901</cdr:y>
    </cdr:to>
    <cdr:sp macro="" textlink="">
      <cdr:nvSpPr>
        <cdr:cNvPr id="14" name="Прямоугольник 13">
          <a:extLst xmlns:a="http://schemas.openxmlformats.org/drawingml/2006/main">
            <a:ext uri="{FF2B5EF4-FFF2-40B4-BE49-F238E27FC236}">
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CD150EA7-017F-482C-B538-B38157382B98}"/>
            </a:ext>
          </a:extLst>
        </cdr:cNvPr>
        <cdr:cNvSpPr/>
      </cdr:nvSpPr>
      <cdr:spPr>
        <a:xfrm xmlns:a="http://schemas.openxmlformats.org/drawingml/2006/main">
          <a:off x="1297597" y="1079872"/>
          <a:ext cx="1508739" cy="7694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18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377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566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754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5943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131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32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50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4400" b="1" spc="133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32,3</a:t>
          </a:r>
          <a:endParaRPr lang="ru-RU" sz="4400" b="1" spc="133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cdr:txBody>
    </cdr:sp>
  </cdr:relSizeAnchor>
  <cdr:relSizeAnchor xmlns:cdr="http://schemas.openxmlformats.org/drawingml/2006/chartDrawing">
    <cdr:from>
      <cdr:x>0.21348</cdr:x>
      <cdr:y>0.34258</cdr:y>
    </cdr:from>
    <cdr:to>
      <cdr:x>0.45729</cdr:x>
      <cdr:y>0.4083</cdr:y>
    </cdr:to>
    <cdr:sp macro="" textlink="">
      <cdr:nvSpPr>
        <cdr:cNvPr id="17" name="Прямоугольник 16">
          <a:extLst xmlns:a="http://schemas.openxmlformats.org/drawingml/2006/main">
            <a:ext uri="{FF2B5EF4-FFF2-40B4-BE49-F238E27FC236}">
              <a16:creationId xmlns:r="http://schemas.openxmlformats.org/officeDocument/2006/relationships" xmlns:p="http://schemas.openxmlformats.org/presentationml/2006/main" xmlns:a16="http://schemas.microsoft.com/office/drawing/2014/main" xmlns="" xmlns:lc="http://schemas.openxmlformats.org/drawingml/2006/lockedCanvas" id="{896AB485-A559-494F-97B6-2D8F660F77ED}"/>
            </a:ext>
          </a:extLst>
        </cdr:cNvPr>
        <cdr:cNvSpPr/>
      </cdr:nvSpPr>
      <cdr:spPr>
        <a:xfrm xmlns:a="http://schemas.openxmlformats.org/drawingml/2006/main">
          <a:off x="1338535" y="1764672"/>
          <a:ext cx="1528762" cy="3385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18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377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566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754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5943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131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32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50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600" b="1" spc="133" dirty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МЛРД РУБ.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8667B-99E7-440E-81EB-310B36056BB2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7FFB9-8ECA-4F6F-9946-5A89FD0B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AA8A9E-AB2E-42B9-B386-B42D1ED006EF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830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3984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3984"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311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094"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9538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538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AA8A9E-AB2E-42B9-B386-B42D1ED006EF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830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094"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3213" cy="3084513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85669" y="4400418"/>
            <a:ext cx="5484260" cy="35985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 dirty="0" smtClean="0">
                <a:latin typeface="+mn-lt"/>
              </a:rPr>
              <a:t>новый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3884730" y="8685194"/>
            <a:ext cx="2969778" cy="4569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 defTabSz="914377"/>
            <a:fld id="{14B3B2E8-67B7-4828-A943-8B6EB75D373B}" type="slidenum">
              <a:rPr lang="ru-RU" sz="1200" spc="-1">
                <a:solidFill>
                  <a:srgbClr val="000000"/>
                </a:solidFill>
              </a:rPr>
              <a:pPr algn="r" defTabSz="914377"/>
              <a:t>23</a:t>
            </a:fld>
            <a:endParaRPr lang="ru-RU" sz="1200" spc="-1" dirty="0">
              <a:solidFill>
                <a:prstClr val="black"/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</p:spPr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85669" y="4400419"/>
            <a:ext cx="5485714" cy="359988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16000" indent="-215640">
              <a:lnSpc>
                <a:spcPct val="100000"/>
              </a:lnSpc>
              <a:tabLst>
                <a:tab pos="0" algn="l"/>
              </a:tabLst>
            </a:pPr>
            <a:r>
              <a:rPr lang="ru-RU" sz="2000" b="0" strike="noStrike" spc="-1" dirty="0" smtClean="0">
                <a:latin typeface="Arial"/>
              </a:rPr>
              <a:t>новый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3884730" y="8685194"/>
            <a:ext cx="2971231" cy="45825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fld id="{AA607B2E-F21F-43C5-937C-0FE8C28D602A}" type="slidenum">
              <a:rPr lang="ru-RU" sz="1200" b="0" strike="noStrike" spc="-1">
                <a:solidFill>
                  <a:srgbClr val="000000"/>
                </a:solidFill>
                <a:latin typeface="Calibri"/>
                <a:ea typeface="+mn-ea"/>
              </a:rPr>
              <a:pPr algn="r">
                <a:lnSpc>
                  <a:spcPct val="100000"/>
                </a:lnSpc>
                <a:tabLst>
                  <a:tab pos="0" algn="l"/>
                </a:tabLst>
              </a:pPr>
              <a:t>26</a:t>
            </a:fld>
            <a:endParaRPr lang="ru-RU" sz="1200" b="0" strike="noStrike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8120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31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6209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6412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  <a:latin typeface="Calibri" panose="020F0502020204030204"/>
              </a:rPr>
              <a:pPr defTabSz="916412">
                <a:defRPr/>
              </a:pPr>
              <a:t>32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81">
              <a:defRPr/>
            </a:pPr>
            <a:r>
              <a:rPr lang="ru-RU" dirty="0" smtClean="0"/>
              <a:t>новый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304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  <a:latin typeface="Calibri" panose="020F0502020204030204"/>
              </a:rPr>
              <a:pPr defTabSz="914304">
                <a:defRPr/>
              </a:pPr>
              <a:t>33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3984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  <a:latin typeface="Calibri" panose="020F0502020204030204"/>
              </a:rPr>
              <a:pPr defTabSz="913984">
                <a:defRPr/>
              </a:pPr>
              <a:t>3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590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118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  <a:latin typeface="Calibri" panose="020F0502020204030204"/>
              </a:rPr>
              <a:pPr defTabSz="914118">
                <a:defRPr/>
              </a:pPr>
              <a:t>36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1999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4400"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новый</a:t>
            </a:r>
          </a:p>
          <a:p>
            <a: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289D0-7150-42DD-A697-2D2D8D6DEE7E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626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649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</a:rPr>
              <a:pPr defTabSz="915649"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859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16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51755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19638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161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54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599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804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925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6343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110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86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549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648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517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1963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1615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54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5999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8048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9257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6343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11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599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8696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6488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5175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1963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1615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549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5999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804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9257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634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8048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1102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8696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6488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5175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1963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1615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549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5999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8048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92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9257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6343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1102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8696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6488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5175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1963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161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549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5999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04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63432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9257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6343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71102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696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6488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5175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1963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1615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5490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599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11026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0485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9257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6343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71102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696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64883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5175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1963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1615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54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86967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59995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0485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9257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6343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711026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6967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6488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5175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1963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16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6488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549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5999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048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9257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6343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711026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6967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6488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51755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19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3E29C-C47B-46EF-8088-E3CB989549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FF3B8-E063-4E54-88D6-2B9EA13DBE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B452265F-800F-4EA7-B270-E0CC731A39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29.06.2021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jpeg"/><Relationship Id="rId11" Type="http://schemas.openxmlformats.org/officeDocument/2006/relationships/image" Target="../media/image25.png"/><Relationship Id="rId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2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4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40.png"/><Relationship Id="rId3" Type="http://schemas.openxmlformats.org/officeDocument/2006/relationships/chart" Target="../charts/chart7.xml"/><Relationship Id="rId21" Type="http://schemas.openxmlformats.org/officeDocument/2006/relationships/image" Target="../media/image70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69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chart" Target="../charts/chart8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image" Target="../media/image71.png"/><Relationship Id="rId7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1.png"/><Relationship Id="rId11" Type="http://schemas.openxmlformats.org/officeDocument/2006/relationships/image" Target="../media/image74.png"/><Relationship Id="rId5" Type="http://schemas.openxmlformats.org/officeDocument/2006/relationships/chart" Target="../charts/chart11.xml"/><Relationship Id="rId10" Type="http://schemas.openxmlformats.org/officeDocument/2006/relationships/image" Target="../media/image73.jpeg"/><Relationship Id="rId4" Type="http://schemas.openxmlformats.org/officeDocument/2006/relationships/chart" Target="../charts/chart10.xml"/><Relationship Id="rId9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chart" Target="../charts/chart13.xm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6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5.png"/><Relationship Id="rId4" Type="http://schemas.openxmlformats.org/officeDocument/2006/relationships/diagramData" Target="../diagrams/data1.xml"/><Relationship Id="rId9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image" Target="../media/image75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.png"/><Relationship Id="rId5" Type="http://schemas.openxmlformats.org/officeDocument/2006/relationships/chart" Target="../charts/chart14.xml"/><Relationship Id="rId10" Type="http://schemas.openxmlformats.org/officeDocument/2006/relationships/image" Target="../media/image2.png"/><Relationship Id="rId4" Type="http://schemas.openxmlformats.org/officeDocument/2006/relationships/image" Target="../media/image76.jpeg"/><Relationship Id="rId9" Type="http://schemas.openxmlformats.org/officeDocument/2006/relationships/chart" Target="../charts/chart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7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78.png"/><Relationship Id="rId5" Type="http://schemas.openxmlformats.org/officeDocument/2006/relationships/image" Target="../media/image5.png"/><Relationship Id="rId10" Type="http://schemas.openxmlformats.org/officeDocument/2006/relationships/image" Target="../media/image80.png"/><Relationship Id="rId4" Type="http://schemas.openxmlformats.org/officeDocument/2006/relationships/chart" Target="../charts/chart17.xml"/><Relationship Id="rId9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81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2.png"/><Relationship Id="rId9" Type="http://schemas.microsoft.com/office/2007/relationships/diagramDrawing" Target="../diagrams/drawing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9.jpeg"/><Relationship Id="rId7" Type="http://schemas.openxmlformats.org/officeDocument/2006/relationships/image" Target="../media/image5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8.pn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chart" Target="../charts/chart18.xml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96.png"/><Relationship Id="rId4" Type="http://schemas.openxmlformats.org/officeDocument/2006/relationships/chart" Target="../charts/chart19.xml"/><Relationship Id="rId9" Type="http://schemas.openxmlformats.org/officeDocument/2006/relationships/image" Target="../media/image95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18" Type="http://schemas.microsoft.com/office/2007/relationships/diagramDrawing" Target="../diagrams/drawing5.xml"/><Relationship Id="rId26" Type="http://schemas.openxmlformats.org/officeDocument/2006/relationships/image" Target="../media/image98.jpeg"/><Relationship Id="rId3" Type="http://schemas.openxmlformats.org/officeDocument/2006/relationships/image" Target="../media/image5.png"/><Relationship Id="rId21" Type="http://schemas.openxmlformats.org/officeDocument/2006/relationships/diagramQuickStyle" Target="../diagrams/quickStyle6.xml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17" Type="http://schemas.openxmlformats.org/officeDocument/2006/relationships/diagramColors" Target="../diagrams/colors5.xml"/><Relationship Id="rId25" Type="http://schemas.openxmlformats.org/officeDocument/2006/relationships/image" Target="../media/image97.jpeg"/><Relationship Id="rId2" Type="http://schemas.openxmlformats.org/officeDocument/2006/relationships/notesSlide" Target="../notesSlides/notesSlide23.xml"/><Relationship Id="rId16" Type="http://schemas.openxmlformats.org/officeDocument/2006/relationships/diagramQuickStyle" Target="../diagrams/quickStyle5.xml"/><Relationship Id="rId20" Type="http://schemas.openxmlformats.org/officeDocument/2006/relationships/diagramLayout" Target="../diagrams/layout6.xml"/><Relationship Id="rId1" Type="http://schemas.openxmlformats.org/officeDocument/2006/relationships/slideLayout" Target="../slideLayouts/slideLayout6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24" Type="http://schemas.openxmlformats.org/officeDocument/2006/relationships/image" Target="../media/image2.png"/><Relationship Id="rId5" Type="http://schemas.openxmlformats.org/officeDocument/2006/relationships/diagramLayout" Target="../diagrams/layout3.xml"/><Relationship Id="rId15" Type="http://schemas.openxmlformats.org/officeDocument/2006/relationships/diagramLayout" Target="../diagrams/layout5.xml"/><Relationship Id="rId23" Type="http://schemas.microsoft.com/office/2007/relationships/diagramDrawing" Target="../diagrams/drawing6.xml"/><Relationship Id="rId10" Type="http://schemas.openxmlformats.org/officeDocument/2006/relationships/diagramLayout" Target="../diagrams/layout4.xml"/><Relationship Id="rId19" Type="http://schemas.openxmlformats.org/officeDocument/2006/relationships/diagramData" Target="../diagrams/data6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diagramData" Target="../diagrams/data5.xml"/><Relationship Id="rId22" Type="http://schemas.openxmlformats.org/officeDocument/2006/relationships/diagramColors" Target="../diagrams/colors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0.png"/><Relationship Id="rId5" Type="http://schemas.openxmlformats.org/officeDocument/2006/relationships/image" Target="../media/image42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0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chart" Target="../charts/chart21.xml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35.png"/><Relationship Id="rId5" Type="http://schemas.openxmlformats.org/officeDocument/2006/relationships/image" Target="../media/image107.jpeg"/><Relationship Id="rId10" Type="http://schemas.openxmlformats.org/officeDocument/2006/relationships/image" Target="../media/image2.png"/><Relationship Id="rId4" Type="http://schemas.openxmlformats.org/officeDocument/2006/relationships/image" Target="../media/image106.jpeg"/><Relationship Id="rId9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10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35.png"/><Relationship Id="rId11" Type="http://schemas.openxmlformats.org/officeDocument/2006/relationships/image" Target="../media/image82.png"/><Relationship Id="rId5" Type="http://schemas.openxmlformats.org/officeDocument/2006/relationships/image" Target="../media/image28.png"/><Relationship Id="rId10" Type="http://schemas.openxmlformats.org/officeDocument/2006/relationships/image" Target="../media/image114.png"/><Relationship Id="rId4" Type="http://schemas.openxmlformats.org/officeDocument/2006/relationships/image" Target="../media/image111.jpeg"/><Relationship Id="rId9" Type="http://schemas.openxmlformats.org/officeDocument/2006/relationships/image" Target="../media/image11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5.jpeg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23.xml"/><Relationship Id="rId5" Type="http://schemas.openxmlformats.org/officeDocument/2006/relationships/image" Target="../media/image56.png"/><Relationship Id="rId10" Type="http://schemas.openxmlformats.org/officeDocument/2006/relationships/image" Target="../media/image5.png"/><Relationship Id="rId4" Type="http://schemas.openxmlformats.org/officeDocument/2006/relationships/chart" Target="../charts/chart22.xml"/><Relationship Id="rId9" Type="http://schemas.openxmlformats.org/officeDocument/2006/relationships/image" Target="../media/image11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chart" Target="../charts/chart25.xml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73.jpeg"/><Relationship Id="rId5" Type="http://schemas.openxmlformats.org/officeDocument/2006/relationships/image" Target="../media/image5.png"/><Relationship Id="rId4" Type="http://schemas.openxmlformats.org/officeDocument/2006/relationships/chart" Target="../charts/char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8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10" Type="http://schemas.openxmlformats.org/officeDocument/2006/relationships/image" Target="../media/image2.png"/><Relationship Id="rId4" Type="http://schemas.openxmlformats.org/officeDocument/2006/relationships/image" Target="../media/image119.png"/><Relationship Id="rId9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127.png"/><Relationship Id="rId18" Type="http://schemas.openxmlformats.org/officeDocument/2006/relationships/image" Target="../media/image13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126.png"/><Relationship Id="rId17" Type="http://schemas.openxmlformats.org/officeDocument/2006/relationships/image" Target="../media/image131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130.png"/><Relationship Id="rId20" Type="http://schemas.openxmlformats.org/officeDocument/2006/relationships/image" Target="../media/image134.png"/><Relationship Id="rId1" Type="http://schemas.openxmlformats.org/officeDocument/2006/relationships/slideLayout" Target="../slideLayouts/slideLayout79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125.png"/><Relationship Id="rId5" Type="http://schemas.openxmlformats.org/officeDocument/2006/relationships/diagramQuickStyle" Target="../diagrams/quickStyle7.xml"/><Relationship Id="rId15" Type="http://schemas.openxmlformats.org/officeDocument/2006/relationships/image" Target="../media/image129.png"/><Relationship Id="rId10" Type="http://schemas.openxmlformats.org/officeDocument/2006/relationships/image" Target="../media/image28.png"/><Relationship Id="rId19" Type="http://schemas.openxmlformats.org/officeDocument/2006/relationships/image" Target="../media/image133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124.png"/><Relationship Id="rId14" Type="http://schemas.openxmlformats.org/officeDocument/2006/relationships/image" Target="../media/image1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chart" Target="../charts/chart1.xml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chart" Target="../charts/chart2.xml"/><Relationship Id="rId5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5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5.png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5.png"/><Relationship Id="rId5" Type="http://schemas.openxmlformats.org/officeDocument/2006/relationships/chart" Target="../charts/chart6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58637F8-100F-4629-9CC1-DD20D0889F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935" y="538819"/>
            <a:ext cx="669848" cy="790251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7699CAAB-1C12-4B03-A0C3-2A9C4A690119}"/>
              </a:ext>
            </a:extLst>
          </p:cNvPr>
          <p:cNvSpPr/>
          <p:nvPr/>
        </p:nvSpPr>
        <p:spPr>
          <a:xfrm>
            <a:off x="1119430" y="513059"/>
            <a:ext cx="4568987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2300" spc="133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ФИНАНСОВ</a:t>
            </a:r>
            <a:r>
              <a:rPr lang="ru-RU" sz="2133" spc="133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133" spc="133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spc="133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РОСТОВСКОЙ ОБЛАСТИ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8720B45-D310-45BB-B37F-8E4377D17C32}"/>
              </a:ext>
            </a:extLst>
          </p:cNvPr>
          <p:cNvSpPr/>
          <p:nvPr/>
        </p:nvSpPr>
        <p:spPr>
          <a:xfrm>
            <a:off x="-9505" y="2514956"/>
            <a:ext cx="572982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БЮДЖЕТА</a:t>
            </a:r>
          </a:p>
          <a:p>
            <a:pPr algn="ctr" defTabSz="914377"/>
            <a:r>
              <a:rPr lang="ru-RU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РОСТОВСКОЙ ОБЛАСТИ</a:t>
            </a:r>
          </a:p>
          <a:p>
            <a:pPr algn="ctr" defTabSz="914377"/>
            <a:endParaRPr lang="ru-RU" sz="2600" b="1" dirty="0">
              <a:solidFill>
                <a:srgbClr val="63636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914377"/>
            <a:r>
              <a:rPr lang="ru-RU" sz="2600" b="1" dirty="0">
                <a:solidFill>
                  <a:srgbClr val="6363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2020 год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pic>
        <p:nvPicPr>
          <p:cNvPr id="1026" name="Picture 2" descr="K:\439\ФОТО\ещё ФОТО\HWkOnYxTaFM.jpg"/>
          <p:cNvPicPr>
            <a:picLocks noChangeAspect="1" noChangeArrowheads="1"/>
          </p:cNvPicPr>
          <p:nvPr/>
        </p:nvPicPr>
        <p:blipFill>
          <a:blip r:embed="rId5" cstate="print"/>
          <a:srcRect l="34670" r="22502"/>
          <a:stretch>
            <a:fillRect/>
          </a:stretch>
        </p:blipFill>
        <p:spPr bwMode="auto">
          <a:xfrm>
            <a:off x="5743575" y="0"/>
            <a:ext cx="3000375" cy="6858000"/>
          </a:xfrm>
          <a:prstGeom prst="rect">
            <a:avLst/>
          </a:prstGeom>
          <a:noFill/>
        </p:spPr>
      </p:pic>
      <p:sp>
        <p:nvSpPr>
          <p:cNvPr id="8" name="Прямоугольный треугольник 7"/>
          <p:cNvSpPr/>
          <p:nvPr/>
        </p:nvSpPr>
        <p:spPr>
          <a:xfrm flipH="1">
            <a:off x="5450773" y="795647"/>
            <a:ext cx="4191990" cy="6656119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923599">
            <a:off x="5833994" y="-949120"/>
            <a:ext cx="860958" cy="947500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flipH="1">
            <a:off x="6398037" y="1318300"/>
            <a:ext cx="4191990" cy="6656119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Прямоугольный треугольник 19"/>
          <p:cNvSpPr/>
          <p:nvPr/>
        </p:nvSpPr>
        <p:spPr>
          <a:xfrm flipH="1">
            <a:off x="6688660" y="1800309"/>
            <a:ext cx="4191990" cy="6656119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7704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>
            <a:extLst>
              <a:ext uri="{FF2B5EF4-FFF2-40B4-BE49-F238E27FC236}">
                <a16:creationId xmlns="" xmlns:a16="http://schemas.microsoft.com/office/drawing/2014/main" id="{CDF73304-9C24-45B2-9EDB-E63A537A1A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367" r="32290"/>
          <a:stretch/>
        </p:blipFill>
        <p:spPr bwMode="auto">
          <a:xfrm>
            <a:off x="4753155" y="0"/>
            <a:ext cx="4390845" cy="6858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2676" cy="685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52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1781" y="1267005"/>
            <a:ext cx="4382219" cy="1438096"/>
          </a:xfrm>
          <a:prstGeom prst="rect">
            <a:avLst/>
          </a:prstGeom>
          <a:solidFill>
            <a:schemeClr val="accent5">
              <a:alpha val="2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r>
              <a:rPr lang="ru-RU" b="1" spc="1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НОВАЦИИ </a:t>
            </a:r>
          </a:p>
          <a:p>
            <a:pPr algn="ctr" defTabSz="457189">
              <a:defRPr/>
            </a:pPr>
            <a:r>
              <a:rPr lang="ru-RU" b="1" spc="1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НАЛОГОВОЙ ПОЛИТКИ</a:t>
            </a:r>
          </a:p>
          <a:p>
            <a:pPr algn="ctr" defTabSz="457189">
              <a:defRPr/>
            </a:pPr>
            <a:r>
              <a:rPr lang="ru-RU" b="1" spc="1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РОСТОВСКОЙ ОБЛАСТИ</a:t>
            </a: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" name="Группа 36"/>
          <p:cNvGrpSpPr/>
          <p:nvPr/>
        </p:nvGrpSpPr>
        <p:grpSpPr>
          <a:xfrm>
            <a:off x="0" y="0"/>
            <a:ext cx="4800600" cy="6721504"/>
            <a:chOff x="1898" y="48368"/>
            <a:chExt cx="4735903" cy="4199403"/>
          </a:xfrm>
        </p:grpSpPr>
        <p:grpSp>
          <p:nvGrpSpPr>
            <p:cNvPr id="3" name="Группа 34"/>
            <p:cNvGrpSpPr/>
            <p:nvPr/>
          </p:nvGrpSpPr>
          <p:grpSpPr>
            <a:xfrm>
              <a:off x="1898" y="288544"/>
              <a:ext cx="4735903" cy="3959227"/>
              <a:chOff x="-6728" y="267448"/>
              <a:chExt cx="4735903" cy="3364427"/>
            </a:xfrm>
          </p:grpSpPr>
          <p:grpSp>
            <p:nvGrpSpPr>
              <p:cNvPr id="4" name="Группа 11"/>
              <p:cNvGrpSpPr/>
              <p:nvPr/>
            </p:nvGrpSpPr>
            <p:grpSpPr>
              <a:xfrm>
                <a:off x="-6728" y="267448"/>
                <a:ext cx="4735903" cy="747790"/>
                <a:chOff x="-6728" y="267448"/>
                <a:chExt cx="4735903" cy="747790"/>
              </a:xfrm>
            </p:grpSpPr>
            <p:sp>
              <p:nvSpPr>
                <p:cNvPr id="10" name="Прямоугольник 9">
                  <a:extLst>
                    <a:ext uri="{FF2B5EF4-FFF2-40B4-BE49-F238E27FC236}">
                      <a16:creationId xmlns="" xmlns:a16="http://schemas.microsoft.com/office/drawing/2014/main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116354" y="267448"/>
                  <a:ext cx="4556442" cy="4902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914377"/>
                  <a:r>
                    <a:rPr lang="ru-RU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Введен </a:t>
                  </a:r>
                </a:p>
                <a:p>
                  <a:pPr algn="ctr" defTabSz="914377"/>
                  <a:r>
                    <a:rPr lang="ru-RU" b="1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налог на профессиональный доход</a:t>
                  </a:r>
                  <a:r>
                    <a:rPr lang="ru-RU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для самозанятых граждан</a:t>
                  </a:r>
                  <a:endParaRPr lang="ru-RU" spc="133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pic>
              <p:nvPicPr>
                <p:cNvPr id="11" name="Рисунок 10">
                  <a:extLst>
                    <a:ext uri="{FF2B5EF4-FFF2-40B4-BE49-F238E27FC236}">
                      <a16:creationId xmlns="" xmlns:a16="http://schemas.microsoft.com/office/drawing/2014/main" id="{D6BF794F-2937-4FBF-ADF1-2412B12AB8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728" y="881953"/>
                  <a:ext cx="4735903" cy="133285"/>
                </a:xfrm>
                <a:prstGeom prst="rect">
                  <a:avLst/>
                </a:prstGeom>
              </p:spPr>
            </p:pic>
          </p:grpSp>
          <p:grpSp>
            <p:nvGrpSpPr>
              <p:cNvPr id="5" name="Группа 12"/>
              <p:cNvGrpSpPr/>
              <p:nvPr/>
            </p:nvGrpSpPr>
            <p:grpSpPr>
              <a:xfrm>
                <a:off x="-6728" y="1099501"/>
                <a:ext cx="4679523" cy="804953"/>
                <a:chOff x="-3853" y="205229"/>
                <a:chExt cx="4679523" cy="804953"/>
              </a:xfrm>
            </p:grpSpPr>
            <p:sp>
              <p:nvSpPr>
                <p:cNvPr id="14" name="Прямоугольник 13">
                  <a:extLst>
                    <a:ext uri="{FF2B5EF4-FFF2-40B4-BE49-F238E27FC236}">
                      <a16:creationId xmlns="" xmlns:a16="http://schemas.microsoft.com/office/drawing/2014/main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131321" y="205229"/>
                  <a:ext cx="4544349" cy="4902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914377"/>
                  <a:r>
                    <a:rPr lang="ru-RU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Реализован механизм </a:t>
                  </a:r>
                </a:p>
                <a:p>
                  <a:pPr algn="ctr" defTabSz="914377"/>
                  <a:r>
                    <a:rPr lang="ru-RU" b="1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инвестиционного </a:t>
                  </a:r>
                </a:p>
                <a:p>
                  <a:pPr algn="ctr" defTabSz="914377"/>
                  <a:r>
                    <a:rPr lang="ru-RU" b="1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налогового вычета</a:t>
                  </a:r>
                  <a:endParaRPr lang="ru-RU" spc="133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pic>
              <p:nvPicPr>
                <p:cNvPr id="15" name="Рисунок 14">
                  <a:extLst>
                    <a:ext uri="{FF2B5EF4-FFF2-40B4-BE49-F238E27FC236}">
                      <a16:creationId xmlns="" xmlns:a16="http://schemas.microsoft.com/office/drawing/2014/main" id="{D6BF794F-2937-4FBF-ADF1-2412B12AB8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853" y="876897"/>
                  <a:ext cx="4679523" cy="133285"/>
                </a:xfrm>
                <a:prstGeom prst="rect">
                  <a:avLst/>
                </a:prstGeom>
              </p:spPr>
            </p:pic>
          </p:grpSp>
          <p:grpSp>
            <p:nvGrpSpPr>
              <p:cNvPr id="6" name="Группа 15"/>
              <p:cNvGrpSpPr/>
              <p:nvPr/>
            </p:nvGrpSpPr>
            <p:grpSpPr>
              <a:xfrm>
                <a:off x="-6728" y="2039584"/>
                <a:ext cx="4679523" cy="755147"/>
                <a:chOff x="-18230" y="320052"/>
                <a:chExt cx="4679523" cy="755147"/>
              </a:xfrm>
            </p:grpSpPr>
            <p:sp>
              <p:nvSpPr>
                <p:cNvPr id="17" name="Прямоугольник 16">
                  <a:extLst>
                    <a:ext uri="{FF2B5EF4-FFF2-40B4-BE49-F238E27FC236}">
                      <a16:creationId xmlns="" xmlns:a16="http://schemas.microsoft.com/office/drawing/2014/main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94530" y="320052"/>
                  <a:ext cx="4547970" cy="4902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914377"/>
                  <a:r>
                    <a:rPr lang="ru-RU" b="1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Переформатирована </a:t>
                  </a:r>
                </a:p>
                <a:p>
                  <a:pPr algn="ctr" defTabSz="914377"/>
                  <a:r>
                    <a:rPr lang="ru-RU" b="1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патентная система налогообложения</a:t>
                  </a:r>
                  <a:endParaRPr lang="ru-RU" b="1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pic>
              <p:nvPicPr>
                <p:cNvPr id="18" name="Рисунок 17">
                  <a:extLst>
                    <a:ext uri="{FF2B5EF4-FFF2-40B4-BE49-F238E27FC236}">
                      <a16:creationId xmlns="" xmlns:a16="http://schemas.microsoft.com/office/drawing/2014/main" id="{D6BF794F-2937-4FBF-ADF1-2412B12AB8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8230" y="941914"/>
                  <a:ext cx="4679523" cy="133285"/>
                </a:xfrm>
                <a:prstGeom prst="rect">
                  <a:avLst/>
                </a:prstGeom>
              </p:spPr>
            </p:pic>
          </p:grpSp>
          <p:grpSp>
            <p:nvGrpSpPr>
              <p:cNvPr id="7" name="Группа 18"/>
              <p:cNvGrpSpPr/>
              <p:nvPr/>
            </p:nvGrpSpPr>
            <p:grpSpPr>
              <a:xfrm>
                <a:off x="-6728" y="2874214"/>
                <a:ext cx="4726506" cy="757661"/>
                <a:chOff x="-6729" y="277663"/>
                <a:chExt cx="4726506" cy="757661"/>
              </a:xfrm>
            </p:grpSpPr>
            <p:sp>
              <p:nvSpPr>
                <p:cNvPr id="21" name="Прямоугольник 20">
                  <a:extLst>
                    <a:ext uri="{FF2B5EF4-FFF2-40B4-BE49-F238E27FC236}">
                      <a16:creationId xmlns="" xmlns:a16="http://schemas.microsoft.com/office/drawing/2014/main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115427" y="277663"/>
                  <a:ext cx="4518857" cy="4902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914377"/>
                  <a:r>
                    <a:rPr lang="ru-RU" b="1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Продлены «налоговые каникулы» </a:t>
                  </a:r>
                  <a:r>
                    <a:rPr lang="ru-RU" dirty="0" smtClean="0">
                      <a:solidFill>
                        <a:prstClr val="black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для впервые зарегистрированных индивидуальных предпринимателей</a:t>
                  </a:r>
                  <a:endParaRPr lang="ru-RU" spc="133" dirty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pic>
              <p:nvPicPr>
                <p:cNvPr id="22" name="Рисунок 21">
                  <a:extLst>
                    <a:ext uri="{FF2B5EF4-FFF2-40B4-BE49-F238E27FC236}">
                      <a16:creationId xmlns="" xmlns:a16="http://schemas.microsoft.com/office/drawing/2014/main" id="{D6BF794F-2937-4FBF-ADF1-2412B12AB8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729" y="902039"/>
                  <a:ext cx="4726506" cy="133285"/>
                </a:xfrm>
                <a:prstGeom prst="rect">
                  <a:avLst/>
                </a:prstGeom>
              </p:spPr>
            </p:pic>
          </p:grpSp>
        </p:grpSp>
        <p:pic>
          <p:nvPicPr>
            <p:cNvPr id="36" name="Рисунок 35">
              <a:extLst>
                <a:ext uri="{FF2B5EF4-FFF2-40B4-BE49-F238E27FC236}">
                  <a16:creationId xmlns="" xmlns:a16="http://schemas.microsoft.com/office/drawing/2014/main" id="{D6BF794F-2937-4FBF-ADF1-2412B12AB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8" y="48368"/>
              <a:ext cx="4707713" cy="156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D:\Users\Veremeychuk\Pictures\Материалы к презентации (отчет 2019)\Слайд 2\Рисунок3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40890" y="5356869"/>
            <a:ext cx="807017" cy="841688"/>
          </a:xfrm>
          <a:prstGeom prst="hexagon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255427" y="450253"/>
            <a:ext cx="8755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БЮДЖЕТА РОСТОВСКОЙ ОБЛАСТИ</a:t>
            </a:r>
          </a:p>
          <a:p>
            <a:pPr defTabSz="457189">
              <a:defRPr/>
            </a:pP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2020 ГОД ОСУЩЕСТВЛЯЛОСЬ НА ОСНОВЕ:</a:t>
            </a:r>
          </a:p>
        </p:txBody>
      </p:sp>
      <p:sp>
        <p:nvSpPr>
          <p:cNvPr id="36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07112" y="6342705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11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grpSp>
        <p:nvGrpSpPr>
          <p:cNvPr id="2" name="Группа 51"/>
          <p:cNvGrpSpPr/>
          <p:nvPr/>
        </p:nvGrpSpPr>
        <p:grpSpPr>
          <a:xfrm>
            <a:off x="282585" y="1686297"/>
            <a:ext cx="4800057" cy="5136077"/>
            <a:chOff x="425086" y="1662548"/>
            <a:chExt cx="3741174" cy="4643252"/>
          </a:xfrm>
          <a:blipFill>
            <a:blip r:embed="rId6"/>
            <a:stretch>
              <a:fillRect/>
            </a:stretch>
          </a:blipFill>
        </p:grpSpPr>
        <p:sp>
          <p:nvSpPr>
            <p:cNvPr id="41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725627" y="3573244"/>
              <a:ext cx="2731362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44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758272" y="3601952"/>
              <a:ext cx="3742728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45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710816" y="3519823"/>
              <a:ext cx="3526968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47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238736" y="3889922"/>
              <a:ext cx="3641800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48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95719" y="3307059"/>
              <a:ext cx="3718957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49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55968" y="4018569"/>
              <a:ext cx="4144526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50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313962" y="3916640"/>
              <a:ext cx="3374608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  <p:sp>
          <p:nvSpPr>
            <p:cNvPr id="51" name="Закругленный прямоугольник">
              <a:extLst>
                <a:ext uri="{FF2B5EF4-FFF2-40B4-BE49-F238E27FC236}">
                  <a16:creationId xmlns:a16="http://schemas.microsoft.com/office/drawing/2014/main" xmlns="" id="{7B1D530F-651A-A24C-B2E8-EFA8E4FF32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585612" y="3547515"/>
              <a:ext cx="2731362" cy="4299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defTabSz="914377"/>
              <a:endParaRPr lang="ru-RU" alt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94224" y="1364467"/>
            <a:ext cx="3237334" cy="8925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defTabSz="914377"/>
            <a:r>
              <a:rPr lang="ru-RU" sz="13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Положений послания Президента </a:t>
            </a:r>
          </a:p>
          <a:p>
            <a:pPr defTabSz="914377"/>
            <a:r>
              <a:rPr lang="ru-RU" sz="13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Федеральному Собранию,</a:t>
            </a:r>
          </a:p>
          <a:p>
            <a:pPr defTabSz="914377"/>
            <a:r>
              <a:rPr lang="ru-RU" sz="13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определяющих бюджетную политику</a:t>
            </a:r>
            <a:endParaRPr lang="en-US" sz="13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23010" y="3528092"/>
            <a:ext cx="285366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4377"/>
            <a:r>
              <a:rPr lang="ru-RU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Национальных проектов</a:t>
            </a:r>
            <a:endParaRPr lang="en-US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22880" y="4378757"/>
            <a:ext cx="3166110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defTabSz="914377"/>
            <a:r>
              <a: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Государственных программ</a:t>
            </a:r>
          </a:p>
          <a:p>
            <a:pPr defTabSz="914377"/>
            <a:r>
              <a: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Ростовской области</a:t>
            </a:r>
            <a:endParaRPr lang="en-US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01136" y="2403378"/>
            <a:ext cx="3286983" cy="71558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defTabSz="914377"/>
            <a:r>
              <a:rPr lang="ru-RU" sz="13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Основных направлений бюджетной и налоговой политики Ростовской области</a:t>
            </a:r>
            <a:endParaRPr lang="en-US" sz="135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5302904" y="1441075"/>
            <a:ext cx="797584" cy="789971"/>
            <a:chOff x="4895553" y="2197250"/>
            <a:chExt cx="854075" cy="847725"/>
          </a:xfrm>
        </p:grpSpPr>
        <p:pic>
          <p:nvPicPr>
            <p:cNvPr id="58" name="Picture 2" descr="D:\Users\Veremeychuk\Pictures\Материалы к презентации (отчет 2019)\Слайд 2\Рисунок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95553" y="2197250"/>
              <a:ext cx="854075" cy="847725"/>
            </a:xfrm>
            <a:prstGeom prst="hexagon">
              <a:avLst/>
            </a:prstGeom>
            <a:noFill/>
          </p:spPr>
        </p:pic>
        <p:grpSp>
          <p:nvGrpSpPr>
            <p:cNvPr id="4" name="Group 50"/>
            <p:cNvGrpSpPr/>
            <p:nvPr/>
          </p:nvGrpSpPr>
          <p:grpSpPr>
            <a:xfrm>
              <a:off x="5049945" y="2317858"/>
              <a:ext cx="564772" cy="519334"/>
              <a:chOff x="2790820" y="6602587"/>
              <a:chExt cx="1068508" cy="971373"/>
            </a:xfrm>
            <a:solidFill>
              <a:schemeClr val="bg1"/>
            </a:solidFill>
          </p:grpSpPr>
          <p:sp>
            <p:nvSpPr>
              <p:cNvPr id="60" name="Freeform 51"/>
              <p:cNvSpPr>
                <a:spLocks noChangeArrowheads="1"/>
              </p:cNvSpPr>
              <p:nvPr/>
            </p:nvSpPr>
            <p:spPr bwMode="auto">
              <a:xfrm>
                <a:off x="2790820" y="7165984"/>
                <a:ext cx="1068508" cy="407976"/>
              </a:xfrm>
              <a:custGeom>
                <a:avLst/>
                <a:gdLst>
                  <a:gd name="T0" fmla="*/ 18 w 484"/>
                  <a:gd name="T1" fmla="*/ 165 h 184"/>
                  <a:gd name="T2" fmla="*/ 18 w 484"/>
                  <a:gd name="T3" fmla="*/ 165 h 184"/>
                  <a:gd name="T4" fmla="*/ 116 w 484"/>
                  <a:gd name="T5" fmla="*/ 22 h 184"/>
                  <a:gd name="T6" fmla="*/ 116 w 484"/>
                  <a:gd name="T7" fmla="*/ 22 h 184"/>
                  <a:gd name="T8" fmla="*/ 242 w 484"/>
                  <a:gd name="T9" fmla="*/ 92 h 184"/>
                  <a:gd name="T10" fmla="*/ 242 w 484"/>
                  <a:gd name="T11" fmla="*/ 92 h 184"/>
                  <a:gd name="T12" fmla="*/ 369 w 484"/>
                  <a:gd name="T13" fmla="*/ 22 h 184"/>
                  <a:gd name="T14" fmla="*/ 369 w 484"/>
                  <a:gd name="T15" fmla="*/ 22 h 184"/>
                  <a:gd name="T16" fmla="*/ 465 w 484"/>
                  <a:gd name="T17" fmla="*/ 165 h 184"/>
                  <a:gd name="T18" fmla="*/ 18 w 484"/>
                  <a:gd name="T19" fmla="*/ 165 h 184"/>
                  <a:gd name="T20" fmla="*/ 369 w 484"/>
                  <a:gd name="T21" fmla="*/ 2 h 184"/>
                  <a:gd name="T22" fmla="*/ 369 w 484"/>
                  <a:gd name="T23" fmla="*/ 2 h 184"/>
                  <a:gd name="T24" fmla="*/ 357 w 484"/>
                  <a:gd name="T25" fmla="*/ 7 h 184"/>
                  <a:gd name="T26" fmla="*/ 357 w 484"/>
                  <a:gd name="T27" fmla="*/ 7 h 184"/>
                  <a:gd name="T28" fmla="*/ 242 w 484"/>
                  <a:gd name="T29" fmla="*/ 74 h 184"/>
                  <a:gd name="T30" fmla="*/ 242 w 484"/>
                  <a:gd name="T31" fmla="*/ 74 h 184"/>
                  <a:gd name="T32" fmla="*/ 126 w 484"/>
                  <a:gd name="T33" fmla="*/ 7 h 184"/>
                  <a:gd name="T34" fmla="*/ 126 w 484"/>
                  <a:gd name="T35" fmla="*/ 7 h 184"/>
                  <a:gd name="T36" fmla="*/ 114 w 484"/>
                  <a:gd name="T37" fmla="*/ 2 h 184"/>
                  <a:gd name="T38" fmla="*/ 114 w 484"/>
                  <a:gd name="T39" fmla="*/ 2 h 184"/>
                  <a:gd name="T40" fmla="*/ 0 w 484"/>
                  <a:gd name="T41" fmla="*/ 173 h 184"/>
                  <a:gd name="T42" fmla="*/ 0 w 484"/>
                  <a:gd name="T43" fmla="*/ 173 h 184"/>
                  <a:gd name="T44" fmla="*/ 2 w 484"/>
                  <a:gd name="T45" fmla="*/ 179 h 184"/>
                  <a:gd name="T46" fmla="*/ 2 w 484"/>
                  <a:gd name="T47" fmla="*/ 179 h 184"/>
                  <a:gd name="T48" fmla="*/ 9 w 484"/>
                  <a:gd name="T49" fmla="*/ 183 h 184"/>
                  <a:gd name="T50" fmla="*/ 475 w 484"/>
                  <a:gd name="T51" fmla="*/ 183 h 184"/>
                  <a:gd name="T52" fmla="*/ 475 w 484"/>
                  <a:gd name="T53" fmla="*/ 183 h 184"/>
                  <a:gd name="T54" fmla="*/ 481 w 484"/>
                  <a:gd name="T55" fmla="*/ 179 h 184"/>
                  <a:gd name="T56" fmla="*/ 481 w 484"/>
                  <a:gd name="T57" fmla="*/ 179 h 184"/>
                  <a:gd name="T58" fmla="*/ 483 w 484"/>
                  <a:gd name="T59" fmla="*/ 173 h 184"/>
                  <a:gd name="T60" fmla="*/ 483 w 484"/>
                  <a:gd name="T61" fmla="*/ 173 h 184"/>
                  <a:gd name="T62" fmla="*/ 369 w 484"/>
                  <a:gd name="T63" fmla="*/ 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4" h="184">
                    <a:moveTo>
                      <a:pt x="18" y="165"/>
                    </a:moveTo>
                    <a:lnTo>
                      <a:pt x="18" y="165"/>
                    </a:lnTo>
                    <a:cubicBezTo>
                      <a:pt x="20" y="139"/>
                      <a:pt x="34" y="63"/>
                      <a:pt x="116" y="22"/>
                    </a:cubicBezTo>
                    <a:lnTo>
                      <a:pt x="116" y="22"/>
                    </a:lnTo>
                    <a:cubicBezTo>
                      <a:pt x="143" y="65"/>
                      <a:pt x="191" y="92"/>
                      <a:pt x="242" y="92"/>
                    </a:cubicBezTo>
                    <a:lnTo>
                      <a:pt x="242" y="92"/>
                    </a:lnTo>
                    <a:cubicBezTo>
                      <a:pt x="293" y="92"/>
                      <a:pt x="342" y="65"/>
                      <a:pt x="369" y="22"/>
                    </a:cubicBezTo>
                    <a:lnTo>
                      <a:pt x="369" y="22"/>
                    </a:lnTo>
                    <a:cubicBezTo>
                      <a:pt x="449" y="63"/>
                      <a:pt x="463" y="139"/>
                      <a:pt x="465" y="165"/>
                    </a:cubicBezTo>
                    <a:lnTo>
                      <a:pt x="18" y="165"/>
                    </a:lnTo>
                    <a:close/>
                    <a:moveTo>
                      <a:pt x="369" y="2"/>
                    </a:moveTo>
                    <a:lnTo>
                      <a:pt x="369" y="2"/>
                    </a:lnTo>
                    <a:cubicBezTo>
                      <a:pt x="365" y="0"/>
                      <a:pt x="360" y="2"/>
                      <a:pt x="357" y="7"/>
                    </a:cubicBezTo>
                    <a:lnTo>
                      <a:pt x="357" y="7"/>
                    </a:lnTo>
                    <a:cubicBezTo>
                      <a:pt x="334" y="49"/>
                      <a:pt x="289" y="74"/>
                      <a:pt x="242" y="74"/>
                    </a:cubicBezTo>
                    <a:lnTo>
                      <a:pt x="242" y="74"/>
                    </a:lnTo>
                    <a:cubicBezTo>
                      <a:pt x="194" y="74"/>
                      <a:pt x="150" y="49"/>
                      <a:pt x="126" y="7"/>
                    </a:cubicBezTo>
                    <a:lnTo>
                      <a:pt x="126" y="7"/>
                    </a:lnTo>
                    <a:cubicBezTo>
                      <a:pt x="124" y="2"/>
                      <a:pt x="119" y="0"/>
                      <a:pt x="114" y="2"/>
                    </a:cubicBezTo>
                    <a:lnTo>
                      <a:pt x="114" y="2"/>
                    </a:lnTo>
                    <a:cubicBezTo>
                      <a:pt x="1" y="54"/>
                      <a:pt x="0" y="172"/>
                      <a:pt x="0" y="173"/>
                    </a:cubicBezTo>
                    <a:lnTo>
                      <a:pt x="0" y="173"/>
                    </a:lnTo>
                    <a:cubicBezTo>
                      <a:pt x="0" y="177"/>
                      <a:pt x="1" y="178"/>
                      <a:pt x="2" y="179"/>
                    </a:cubicBezTo>
                    <a:lnTo>
                      <a:pt x="2" y="179"/>
                    </a:lnTo>
                    <a:cubicBezTo>
                      <a:pt x="4" y="181"/>
                      <a:pt x="6" y="183"/>
                      <a:pt x="9" y="183"/>
                    </a:cubicBezTo>
                    <a:lnTo>
                      <a:pt x="475" y="183"/>
                    </a:lnTo>
                    <a:lnTo>
                      <a:pt x="475" y="183"/>
                    </a:lnTo>
                    <a:cubicBezTo>
                      <a:pt x="477" y="183"/>
                      <a:pt x="479" y="181"/>
                      <a:pt x="481" y="179"/>
                    </a:cubicBezTo>
                    <a:lnTo>
                      <a:pt x="481" y="179"/>
                    </a:lnTo>
                    <a:cubicBezTo>
                      <a:pt x="483" y="178"/>
                      <a:pt x="483" y="177"/>
                      <a:pt x="483" y="173"/>
                    </a:cubicBezTo>
                    <a:lnTo>
                      <a:pt x="483" y="173"/>
                    </a:lnTo>
                    <a:cubicBezTo>
                      <a:pt x="483" y="172"/>
                      <a:pt x="482" y="54"/>
                      <a:pt x="369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377"/>
                <a:endParaRPr lang="en-US" sz="7197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1" name="Freeform 52"/>
              <p:cNvSpPr>
                <a:spLocks noChangeArrowheads="1"/>
              </p:cNvSpPr>
              <p:nvPr/>
            </p:nvSpPr>
            <p:spPr bwMode="auto">
              <a:xfrm>
                <a:off x="3101657" y="6602587"/>
                <a:ext cx="446830" cy="660533"/>
              </a:xfrm>
              <a:custGeom>
                <a:avLst/>
                <a:gdLst>
                  <a:gd name="T0" fmla="*/ 18 w 204"/>
                  <a:gd name="T1" fmla="*/ 102 h 299"/>
                  <a:gd name="T2" fmla="*/ 18 w 204"/>
                  <a:gd name="T3" fmla="*/ 102 h 299"/>
                  <a:gd name="T4" fmla="*/ 102 w 204"/>
                  <a:gd name="T5" fmla="*/ 18 h 299"/>
                  <a:gd name="T6" fmla="*/ 102 w 204"/>
                  <a:gd name="T7" fmla="*/ 18 h 299"/>
                  <a:gd name="T8" fmla="*/ 187 w 204"/>
                  <a:gd name="T9" fmla="*/ 102 h 299"/>
                  <a:gd name="T10" fmla="*/ 187 w 204"/>
                  <a:gd name="T11" fmla="*/ 196 h 299"/>
                  <a:gd name="T12" fmla="*/ 187 w 204"/>
                  <a:gd name="T13" fmla="*/ 196 h 299"/>
                  <a:gd name="T14" fmla="*/ 102 w 204"/>
                  <a:gd name="T15" fmla="*/ 280 h 299"/>
                  <a:gd name="T16" fmla="*/ 102 w 204"/>
                  <a:gd name="T17" fmla="*/ 280 h 299"/>
                  <a:gd name="T18" fmla="*/ 18 w 204"/>
                  <a:gd name="T19" fmla="*/ 196 h 299"/>
                  <a:gd name="T20" fmla="*/ 18 w 204"/>
                  <a:gd name="T21" fmla="*/ 102 h 299"/>
                  <a:gd name="T22" fmla="*/ 102 w 204"/>
                  <a:gd name="T23" fmla="*/ 298 h 299"/>
                  <a:gd name="T24" fmla="*/ 102 w 204"/>
                  <a:gd name="T25" fmla="*/ 298 h 299"/>
                  <a:gd name="T26" fmla="*/ 203 w 204"/>
                  <a:gd name="T27" fmla="*/ 196 h 299"/>
                  <a:gd name="T28" fmla="*/ 203 w 204"/>
                  <a:gd name="T29" fmla="*/ 102 h 299"/>
                  <a:gd name="T30" fmla="*/ 203 w 204"/>
                  <a:gd name="T31" fmla="*/ 102 h 299"/>
                  <a:gd name="T32" fmla="*/ 102 w 204"/>
                  <a:gd name="T33" fmla="*/ 0 h 299"/>
                  <a:gd name="T34" fmla="*/ 102 w 204"/>
                  <a:gd name="T35" fmla="*/ 0 h 299"/>
                  <a:gd name="T36" fmla="*/ 0 w 204"/>
                  <a:gd name="T37" fmla="*/ 102 h 299"/>
                  <a:gd name="T38" fmla="*/ 0 w 204"/>
                  <a:gd name="T39" fmla="*/ 196 h 299"/>
                  <a:gd name="T40" fmla="*/ 0 w 204"/>
                  <a:gd name="T41" fmla="*/ 196 h 299"/>
                  <a:gd name="T42" fmla="*/ 102 w 204"/>
                  <a:gd name="T43" fmla="*/ 29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4" h="299">
                    <a:moveTo>
                      <a:pt x="18" y="102"/>
                    </a:moveTo>
                    <a:lnTo>
                      <a:pt x="18" y="102"/>
                    </a:lnTo>
                    <a:cubicBezTo>
                      <a:pt x="18" y="56"/>
                      <a:pt x="55" y="18"/>
                      <a:pt x="102" y="18"/>
                    </a:cubicBezTo>
                    <a:lnTo>
                      <a:pt x="102" y="18"/>
                    </a:lnTo>
                    <a:cubicBezTo>
                      <a:pt x="148" y="18"/>
                      <a:pt x="187" y="56"/>
                      <a:pt x="187" y="102"/>
                    </a:cubicBezTo>
                    <a:lnTo>
                      <a:pt x="187" y="196"/>
                    </a:lnTo>
                    <a:lnTo>
                      <a:pt x="187" y="196"/>
                    </a:lnTo>
                    <a:cubicBezTo>
                      <a:pt x="187" y="242"/>
                      <a:pt x="148" y="280"/>
                      <a:pt x="102" y="280"/>
                    </a:cubicBezTo>
                    <a:lnTo>
                      <a:pt x="102" y="280"/>
                    </a:lnTo>
                    <a:cubicBezTo>
                      <a:pt x="55" y="280"/>
                      <a:pt x="18" y="242"/>
                      <a:pt x="18" y="196"/>
                    </a:cubicBezTo>
                    <a:lnTo>
                      <a:pt x="18" y="102"/>
                    </a:lnTo>
                    <a:close/>
                    <a:moveTo>
                      <a:pt x="102" y="298"/>
                    </a:moveTo>
                    <a:lnTo>
                      <a:pt x="102" y="298"/>
                    </a:lnTo>
                    <a:cubicBezTo>
                      <a:pt x="158" y="298"/>
                      <a:pt x="203" y="251"/>
                      <a:pt x="203" y="196"/>
                    </a:cubicBezTo>
                    <a:lnTo>
                      <a:pt x="203" y="102"/>
                    </a:lnTo>
                    <a:lnTo>
                      <a:pt x="203" y="102"/>
                    </a:lnTo>
                    <a:cubicBezTo>
                      <a:pt x="203" y="46"/>
                      <a:pt x="158" y="0"/>
                      <a:pt x="102" y="0"/>
                    </a:cubicBezTo>
                    <a:lnTo>
                      <a:pt x="102" y="0"/>
                    </a:lnTo>
                    <a:cubicBezTo>
                      <a:pt x="46" y="0"/>
                      <a:pt x="0" y="46"/>
                      <a:pt x="0" y="102"/>
                    </a:cubicBezTo>
                    <a:lnTo>
                      <a:pt x="0" y="196"/>
                    </a:lnTo>
                    <a:lnTo>
                      <a:pt x="0" y="196"/>
                    </a:lnTo>
                    <a:cubicBezTo>
                      <a:pt x="0" y="251"/>
                      <a:pt x="46" y="298"/>
                      <a:pt x="102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377"/>
                <a:endParaRPr lang="en-US" sz="7197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5" name="Группа 38"/>
          <p:cNvGrpSpPr/>
          <p:nvPr/>
        </p:nvGrpSpPr>
        <p:grpSpPr>
          <a:xfrm>
            <a:off x="5325322" y="3330081"/>
            <a:ext cx="791349" cy="816920"/>
            <a:chOff x="4604709" y="3415133"/>
            <a:chExt cx="854075" cy="847725"/>
          </a:xfrm>
        </p:grpSpPr>
        <p:pic>
          <p:nvPicPr>
            <p:cNvPr id="63" name="Picture 3" descr="D:\Users\Veremeychuk\Pictures\Материалы к презентации (отчет 2019)\Слайд 2\Рисунок2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04709" y="3415133"/>
              <a:ext cx="854075" cy="847725"/>
            </a:xfrm>
            <a:prstGeom prst="hexagon">
              <a:avLst/>
            </a:prstGeom>
            <a:noFill/>
          </p:spPr>
        </p:pic>
        <p:grpSp>
          <p:nvGrpSpPr>
            <p:cNvPr id="6" name="Group 38"/>
            <p:cNvGrpSpPr/>
            <p:nvPr/>
          </p:nvGrpSpPr>
          <p:grpSpPr>
            <a:xfrm>
              <a:off x="4779035" y="3597392"/>
              <a:ext cx="507340" cy="526933"/>
              <a:chOff x="3640095" y="4579937"/>
              <a:chExt cx="250825" cy="250825"/>
            </a:xfrm>
            <a:blipFill dpi="0" rotWithShape="1">
              <a:blip r:embed="rId9"/>
              <a:srcRect/>
              <a:tile tx="-1270000" ty="-1270000" sx="65000" sy="65000" flip="none" algn="tl"/>
            </a:blipFill>
          </p:grpSpPr>
          <p:sp>
            <p:nvSpPr>
              <p:cNvPr id="65" name="Freeform 245"/>
              <p:cNvSpPr>
                <a:spLocks noChangeArrowheads="1"/>
              </p:cNvSpPr>
              <p:nvPr/>
            </p:nvSpPr>
            <p:spPr bwMode="auto">
              <a:xfrm>
                <a:off x="3640095" y="4579937"/>
                <a:ext cx="250825" cy="250825"/>
              </a:xfrm>
              <a:custGeom>
                <a:avLst/>
                <a:gdLst>
                  <a:gd name="T0" fmla="*/ 651 w 698"/>
                  <a:gd name="T1" fmla="*/ 504 h 698"/>
                  <a:gd name="T2" fmla="*/ 46 w 698"/>
                  <a:gd name="T3" fmla="*/ 504 h 698"/>
                  <a:gd name="T4" fmla="*/ 46 w 698"/>
                  <a:gd name="T5" fmla="*/ 67 h 698"/>
                  <a:gd name="T6" fmla="*/ 651 w 698"/>
                  <a:gd name="T7" fmla="*/ 67 h 698"/>
                  <a:gd name="T8" fmla="*/ 651 w 698"/>
                  <a:gd name="T9" fmla="*/ 504 h 698"/>
                  <a:gd name="T10" fmla="*/ 34 w 698"/>
                  <a:gd name="T11" fmla="*/ 26 h 698"/>
                  <a:gd name="T12" fmla="*/ 663 w 698"/>
                  <a:gd name="T13" fmla="*/ 26 h 698"/>
                  <a:gd name="T14" fmla="*/ 663 w 698"/>
                  <a:gd name="T15" fmla="*/ 26 h 698"/>
                  <a:gd name="T16" fmla="*/ 671 w 698"/>
                  <a:gd name="T17" fmla="*/ 34 h 698"/>
                  <a:gd name="T18" fmla="*/ 671 w 698"/>
                  <a:gd name="T19" fmla="*/ 34 h 698"/>
                  <a:gd name="T20" fmla="*/ 663 w 698"/>
                  <a:gd name="T21" fmla="*/ 42 h 698"/>
                  <a:gd name="T22" fmla="*/ 34 w 698"/>
                  <a:gd name="T23" fmla="*/ 42 h 698"/>
                  <a:gd name="T24" fmla="*/ 34 w 698"/>
                  <a:gd name="T25" fmla="*/ 42 h 698"/>
                  <a:gd name="T26" fmla="*/ 25 w 698"/>
                  <a:gd name="T27" fmla="*/ 34 h 698"/>
                  <a:gd name="T28" fmla="*/ 25 w 698"/>
                  <a:gd name="T29" fmla="*/ 34 h 698"/>
                  <a:gd name="T30" fmla="*/ 34 w 698"/>
                  <a:gd name="T31" fmla="*/ 26 h 698"/>
                  <a:gd name="T32" fmla="*/ 663 w 698"/>
                  <a:gd name="T33" fmla="*/ 0 h 698"/>
                  <a:gd name="T34" fmla="*/ 34 w 698"/>
                  <a:gd name="T35" fmla="*/ 0 h 698"/>
                  <a:gd name="T36" fmla="*/ 34 w 698"/>
                  <a:gd name="T37" fmla="*/ 0 h 698"/>
                  <a:gd name="T38" fmla="*/ 0 w 698"/>
                  <a:gd name="T39" fmla="*/ 34 h 698"/>
                  <a:gd name="T40" fmla="*/ 0 w 698"/>
                  <a:gd name="T41" fmla="*/ 34 h 698"/>
                  <a:gd name="T42" fmla="*/ 21 w 698"/>
                  <a:gd name="T43" fmla="*/ 65 h 698"/>
                  <a:gd name="T44" fmla="*/ 21 w 698"/>
                  <a:gd name="T45" fmla="*/ 517 h 698"/>
                  <a:gd name="T46" fmla="*/ 21 w 698"/>
                  <a:gd name="T47" fmla="*/ 517 h 698"/>
                  <a:gd name="T48" fmla="*/ 34 w 698"/>
                  <a:gd name="T49" fmla="*/ 530 h 698"/>
                  <a:gd name="T50" fmla="*/ 336 w 698"/>
                  <a:gd name="T51" fmla="*/ 530 h 698"/>
                  <a:gd name="T52" fmla="*/ 336 w 698"/>
                  <a:gd name="T53" fmla="*/ 592 h 698"/>
                  <a:gd name="T54" fmla="*/ 134 w 698"/>
                  <a:gd name="T55" fmla="*/ 673 h 698"/>
                  <a:gd name="T56" fmla="*/ 134 w 698"/>
                  <a:gd name="T57" fmla="*/ 673 h 698"/>
                  <a:gd name="T58" fmla="*/ 127 w 698"/>
                  <a:gd name="T59" fmla="*/ 689 h 698"/>
                  <a:gd name="T60" fmla="*/ 127 w 698"/>
                  <a:gd name="T61" fmla="*/ 689 h 698"/>
                  <a:gd name="T62" fmla="*/ 139 w 698"/>
                  <a:gd name="T63" fmla="*/ 697 h 698"/>
                  <a:gd name="T64" fmla="*/ 139 w 698"/>
                  <a:gd name="T65" fmla="*/ 697 h 698"/>
                  <a:gd name="T66" fmla="*/ 143 w 698"/>
                  <a:gd name="T67" fmla="*/ 696 h 698"/>
                  <a:gd name="T68" fmla="*/ 349 w 698"/>
                  <a:gd name="T69" fmla="*/ 614 h 698"/>
                  <a:gd name="T70" fmla="*/ 553 w 698"/>
                  <a:gd name="T71" fmla="*/ 696 h 698"/>
                  <a:gd name="T72" fmla="*/ 553 w 698"/>
                  <a:gd name="T73" fmla="*/ 696 h 698"/>
                  <a:gd name="T74" fmla="*/ 558 w 698"/>
                  <a:gd name="T75" fmla="*/ 697 h 698"/>
                  <a:gd name="T76" fmla="*/ 558 w 698"/>
                  <a:gd name="T77" fmla="*/ 697 h 698"/>
                  <a:gd name="T78" fmla="*/ 570 w 698"/>
                  <a:gd name="T79" fmla="*/ 689 h 698"/>
                  <a:gd name="T80" fmla="*/ 570 w 698"/>
                  <a:gd name="T81" fmla="*/ 689 h 698"/>
                  <a:gd name="T82" fmla="*/ 563 w 698"/>
                  <a:gd name="T83" fmla="*/ 673 h 698"/>
                  <a:gd name="T84" fmla="*/ 360 w 698"/>
                  <a:gd name="T85" fmla="*/ 592 h 698"/>
                  <a:gd name="T86" fmla="*/ 360 w 698"/>
                  <a:gd name="T87" fmla="*/ 530 h 698"/>
                  <a:gd name="T88" fmla="*/ 663 w 698"/>
                  <a:gd name="T89" fmla="*/ 530 h 698"/>
                  <a:gd name="T90" fmla="*/ 663 w 698"/>
                  <a:gd name="T91" fmla="*/ 530 h 698"/>
                  <a:gd name="T92" fmla="*/ 676 w 698"/>
                  <a:gd name="T93" fmla="*/ 517 h 698"/>
                  <a:gd name="T94" fmla="*/ 676 w 698"/>
                  <a:gd name="T95" fmla="*/ 65 h 698"/>
                  <a:gd name="T96" fmla="*/ 676 w 698"/>
                  <a:gd name="T97" fmla="*/ 65 h 698"/>
                  <a:gd name="T98" fmla="*/ 697 w 698"/>
                  <a:gd name="T99" fmla="*/ 34 h 698"/>
                  <a:gd name="T100" fmla="*/ 697 w 698"/>
                  <a:gd name="T101" fmla="*/ 34 h 698"/>
                  <a:gd name="T102" fmla="*/ 663 w 698"/>
                  <a:gd name="T103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98" h="698">
                    <a:moveTo>
                      <a:pt x="651" y="504"/>
                    </a:moveTo>
                    <a:lnTo>
                      <a:pt x="46" y="504"/>
                    </a:lnTo>
                    <a:lnTo>
                      <a:pt x="46" y="67"/>
                    </a:lnTo>
                    <a:lnTo>
                      <a:pt x="651" y="67"/>
                    </a:lnTo>
                    <a:lnTo>
                      <a:pt x="651" y="504"/>
                    </a:lnTo>
                    <a:close/>
                    <a:moveTo>
                      <a:pt x="34" y="26"/>
                    </a:moveTo>
                    <a:lnTo>
                      <a:pt x="663" y="26"/>
                    </a:lnTo>
                    <a:lnTo>
                      <a:pt x="663" y="26"/>
                    </a:lnTo>
                    <a:cubicBezTo>
                      <a:pt x="668" y="26"/>
                      <a:pt x="671" y="29"/>
                      <a:pt x="671" y="34"/>
                    </a:cubicBezTo>
                    <a:lnTo>
                      <a:pt x="671" y="34"/>
                    </a:lnTo>
                    <a:cubicBezTo>
                      <a:pt x="671" y="39"/>
                      <a:pt x="668" y="42"/>
                      <a:pt x="663" y="42"/>
                    </a:cubicBezTo>
                    <a:lnTo>
                      <a:pt x="34" y="42"/>
                    </a:lnTo>
                    <a:lnTo>
                      <a:pt x="34" y="42"/>
                    </a:lnTo>
                    <a:cubicBezTo>
                      <a:pt x="29" y="42"/>
                      <a:pt x="25" y="39"/>
                      <a:pt x="25" y="34"/>
                    </a:cubicBezTo>
                    <a:lnTo>
                      <a:pt x="25" y="34"/>
                    </a:lnTo>
                    <a:cubicBezTo>
                      <a:pt x="25" y="29"/>
                      <a:pt x="29" y="26"/>
                      <a:pt x="34" y="26"/>
                    </a:cubicBezTo>
                    <a:close/>
                    <a:moveTo>
                      <a:pt x="663" y="0"/>
                    </a:moveTo>
                    <a:lnTo>
                      <a:pt x="34" y="0"/>
                    </a:lnTo>
                    <a:lnTo>
                      <a:pt x="34" y="0"/>
                    </a:lnTo>
                    <a:cubicBezTo>
                      <a:pt x="15" y="0"/>
                      <a:pt x="0" y="15"/>
                      <a:pt x="0" y="34"/>
                    </a:cubicBezTo>
                    <a:lnTo>
                      <a:pt x="0" y="34"/>
                    </a:lnTo>
                    <a:cubicBezTo>
                      <a:pt x="0" y="48"/>
                      <a:pt x="8" y="60"/>
                      <a:pt x="21" y="65"/>
                    </a:cubicBezTo>
                    <a:lnTo>
                      <a:pt x="21" y="517"/>
                    </a:lnTo>
                    <a:lnTo>
                      <a:pt x="21" y="517"/>
                    </a:lnTo>
                    <a:cubicBezTo>
                      <a:pt x="21" y="524"/>
                      <a:pt x="27" y="530"/>
                      <a:pt x="34" y="530"/>
                    </a:cubicBezTo>
                    <a:lnTo>
                      <a:pt x="336" y="530"/>
                    </a:lnTo>
                    <a:lnTo>
                      <a:pt x="336" y="592"/>
                    </a:lnTo>
                    <a:lnTo>
                      <a:pt x="134" y="673"/>
                    </a:lnTo>
                    <a:lnTo>
                      <a:pt x="134" y="673"/>
                    </a:lnTo>
                    <a:cubicBezTo>
                      <a:pt x="128" y="675"/>
                      <a:pt x="124" y="683"/>
                      <a:pt x="127" y="689"/>
                    </a:cubicBezTo>
                    <a:lnTo>
                      <a:pt x="127" y="689"/>
                    </a:lnTo>
                    <a:cubicBezTo>
                      <a:pt x="129" y="694"/>
                      <a:pt x="134" y="697"/>
                      <a:pt x="139" y="697"/>
                    </a:cubicBezTo>
                    <a:lnTo>
                      <a:pt x="139" y="697"/>
                    </a:lnTo>
                    <a:cubicBezTo>
                      <a:pt x="140" y="697"/>
                      <a:pt x="141" y="697"/>
                      <a:pt x="143" y="696"/>
                    </a:cubicBezTo>
                    <a:lnTo>
                      <a:pt x="349" y="614"/>
                    </a:lnTo>
                    <a:lnTo>
                      <a:pt x="553" y="696"/>
                    </a:lnTo>
                    <a:lnTo>
                      <a:pt x="553" y="696"/>
                    </a:lnTo>
                    <a:cubicBezTo>
                      <a:pt x="555" y="697"/>
                      <a:pt x="557" y="697"/>
                      <a:pt x="558" y="697"/>
                    </a:cubicBezTo>
                    <a:lnTo>
                      <a:pt x="558" y="697"/>
                    </a:lnTo>
                    <a:cubicBezTo>
                      <a:pt x="563" y="697"/>
                      <a:pt x="568" y="694"/>
                      <a:pt x="570" y="689"/>
                    </a:cubicBezTo>
                    <a:lnTo>
                      <a:pt x="570" y="689"/>
                    </a:lnTo>
                    <a:cubicBezTo>
                      <a:pt x="573" y="683"/>
                      <a:pt x="569" y="675"/>
                      <a:pt x="563" y="673"/>
                    </a:cubicBezTo>
                    <a:lnTo>
                      <a:pt x="360" y="592"/>
                    </a:lnTo>
                    <a:lnTo>
                      <a:pt x="360" y="530"/>
                    </a:lnTo>
                    <a:lnTo>
                      <a:pt x="663" y="530"/>
                    </a:lnTo>
                    <a:lnTo>
                      <a:pt x="663" y="530"/>
                    </a:lnTo>
                    <a:cubicBezTo>
                      <a:pt x="670" y="530"/>
                      <a:pt x="676" y="524"/>
                      <a:pt x="676" y="517"/>
                    </a:cubicBezTo>
                    <a:lnTo>
                      <a:pt x="676" y="65"/>
                    </a:lnTo>
                    <a:lnTo>
                      <a:pt x="676" y="65"/>
                    </a:lnTo>
                    <a:cubicBezTo>
                      <a:pt x="688" y="60"/>
                      <a:pt x="697" y="48"/>
                      <a:pt x="697" y="34"/>
                    </a:cubicBezTo>
                    <a:lnTo>
                      <a:pt x="697" y="34"/>
                    </a:lnTo>
                    <a:cubicBezTo>
                      <a:pt x="697" y="15"/>
                      <a:pt x="681" y="0"/>
                      <a:pt x="6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377"/>
                <a:endParaRPr lang="en-US" sz="7197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6" name="Freeform 246"/>
              <p:cNvSpPr>
                <a:spLocks noChangeArrowheads="1"/>
              </p:cNvSpPr>
              <p:nvPr/>
            </p:nvSpPr>
            <p:spPr bwMode="auto">
              <a:xfrm>
                <a:off x="3714711" y="4632325"/>
                <a:ext cx="100012" cy="100012"/>
              </a:xfrm>
              <a:custGeom>
                <a:avLst/>
                <a:gdLst>
                  <a:gd name="T0" fmla="*/ 126 w 278"/>
                  <a:gd name="T1" fmla="*/ 27 h 278"/>
                  <a:gd name="T2" fmla="*/ 126 w 278"/>
                  <a:gd name="T3" fmla="*/ 152 h 278"/>
                  <a:gd name="T4" fmla="*/ 250 w 278"/>
                  <a:gd name="T5" fmla="*/ 152 h 278"/>
                  <a:gd name="T6" fmla="*/ 250 w 278"/>
                  <a:gd name="T7" fmla="*/ 152 h 278"/>
                  <a:gd name="T8" fmla="*/ 138 w 278"/>
                  <a:gd name="T9" fmla="*/ 252 h 278"/>
                  <a:gd name="T10" fmla="*/ 138 w 278"/>
                  <a:gd name="T11" fmla="*/ 252 h 278"/>
                  <a:gd name="T12" fmla="*/ 25 w 278"/>
                  <a:gd name="T13" fmla="*/ 139 h 278"/>
                  <a:gd name="T14" fmla="*/ 25 w 278"/>
                  <a:gd name="T15" fmla="*/ 139 h 278"/>
                  <a:gd name="T16" fmla="*/ 126 w 278"/>
                  <a:gd name="T17" fmla="*/ 27 h 278"/>
                  <a:gd name="T18" fmla="*/ 250 w 278"/>
                  <a:gd name="T19" fmla="*/ 126 h 278"/>
                  <a:gd name="T20" fmla="*/ 150 w 278"/>
                  <a:gd name="T21" fmla="*/ 126 h 278"/>
                  <a:gd name="T22" fmla="*/ 150 w 278"/>
                  <a:gd name="T23" fmla="*/ 27 h 278"/>
                  <a:gd name="T24" fmla="*/ 150 w 278"/>
                  <a:gd name="T25" fmla="*/ 27 h 278"/>
                  <a:gd name="T26" fmla="*/ 250 w 278"/>
                  <a:gd name="T27" fmla="*/ 126 h 278"/>
                  <a:gd name="T28" fmla="*/ 138 w 278"/>
                  <a:gd name="T29" fmla="*/ 277 h 278"/>
                  <a:gd name="T30" fmla="*/ 138 w 278"/>
                  <a:gd name="T31" fmla="*/ 277 h 278"/>
                  <a:gd name="T32" fmla="*/ 277 w 278"/>
                  <a:gd name="T33" fmla="*/ 139 h 278"/>
                  <a:gd name="T34" fmla="*/ 277 w 278"/>
                  <a:gd name="T35" fmla="*/ 139 h 278"/>
                  <a:gd name="T36" fmla="*/ 138 w 278"/>
                  <a:gd name="T37" fmla="*/ 0 h 278"/>
                  <a:gd name="T38" fmla="*/ 138 w 278"/>
                  <a:gd name="T39" fmla="*/ 0 h 278"/>
                  <a:gd name="T40" fmla="*/ 0 w 278"/>
                  <a:gd name="T41" fmla="*/ 139 h 278"/>
                  <a:gd name="T42" fmla="*/ 0 w 278"/>
                  <a:gd name="T43" fmla="*/ 139 h 278"/>
                  <a:gd name="T44" fmla="*/ 138 w 278"/>
                  <a:gd name="T45" fmla="*/ 27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8" h="278">
                    <a:moveTo>
                      <a:pt x="126" y="27"/>
                    </a:moveTo>
                    <a:lnTo>
                      <a:pt x="126" y="152"/>
                    </a:lnTo>
                    <a:lnTo>
                      <a:pt x="250" y="152"/>
                    </a:lnTo>
                    <a:lnTo>
                      <a:pt x="250" y="152"/>
                    </a:lnTo>
                    <a:cubicBezTo>
                      <a:pt x="244" y="208"/>
                      <a:pt x="197" y="252"/>
                      <a:pt x="138" y="252"/>
                    </a:cubicBezTo>
                    <a:lnTo>
                      <a:pt x="138" y="252"/>
                    </a:lnTo>
                    <a:cubicBezTo>
                      <a:pt x="76" y="252"/>
                      <a:pt x="25" y="202"/>
                      <a:pt x="25" y="139"/>
                    </a:cubicBezTo>
                    <a:lnTo>
                      <a:pt x="25" y="139"/>
                    </a:lnTo>
                    <a:cubicBezTo>
                      <a:pt x="25" y="80"/>
                      <a:pt x="70" y="33"/>
                      <a:pt x="126" y="27"/>
                    </a:cubicBezTo>
                    <a:close/>
                    <a:moveTo>
                      <a:pt x="250" y="126"/>
                    </a:moveTo>
                    <a:lnTo>
                      <a:pt x="150" y="126"/>
                    </a:lnTo>
                    <a:lnTo>
                      <a:pt x="150" y="27"/>
                    </a:lnTo>
                    <a:lnTo>
                      <a:pt x="150" y="27"/>
                    </a:lnTo>
                    <a:cubicBezTo>
                      <a:pt x="204" y="33"/>
                      <a:pt x="244" y="74"/>
                      <a:pt x="250" y="126"/>
                    </a:cubicBezTo>
                    <a:close/>
                    <a:moveTo>
                      <a:pt x="138" y="277"/>
                    </a:moveTo>
                    <a:lnTo>
                      <a:pt x="138" y="277"/>
                    </a:lnTo>
                    <a:cubicBezTo>
                      <a:pt x="215" y="277"/>
                      <a:pt x="277" y="216"/>
                      <a:pt x="277" y="139"/>
                    </a:cubicBezTo>
                    <a:lnTo>
                      <a:pt x="277" y="139"/>
                    </a:lnTo>
                    <a:cubicBezTo>
                      <a:pt x="277" y="63"/>
                      <a:pt x="215" y="0"/>
                      <a:pt x="138" y="0"/>
                    </a:cubicBezTo>
                    <a:lnTo>
                      <a:pt x="138" y="0"/>
                    </a:lnTo>
                    <a:cubicBezTo>
                      <a:pt x="62" y="0"/>
                      <a:pt x="0" y="63"/>
                      <a:pt x="0" y="139"/>
                    </a:cubicBezTo>
                    <a:lnTo>
                      <a:pt x="0" y="139"/>
                    </a:lnTo>
                    <a:cubicBezTo>
                      <a:pt x="0" y="216"/>
                      <a:pt x="62" y="277"/>
                      <a:pt x="138" y="27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377"/>
                <a:endParaRPr lang="en-US" sz="7197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7" name="Группа 39"/>
          <p:cNvGrpSpPr/>
          <p:nvPr/>
        </p:nvGrpSpPr>
        <p:grpSpPr>
          <a:xfrm>
            <a:off x="5325385" y="4281874"/>
            <a:ext cx="807017" cy="841688"/>
            <a:chOff x="4392527" y="4548037"/>
            <a:chExt cx="841375" cy="841375"/>
          </a:xfrm>
        </p:grpSpPr>
        <p:pic>
          <p:nvPicPr>
            <p:cNvPr id="68" name="Picture 4" descr="D:\Users\Veremeychuk\Pictures\Материалы к презентации (отчет 2019)\Слайд 2\Рисунок3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92527" y="4548037"/>
              <a:ext cx="841375" cy="841375"/>
            </a:xfrm>
            <a:prstGeom prst="hexagon">
              <a:avLst/>
            </a:prstGeom>
            <a:noFill/>
          </p:spPr>
        </p:pic>
        <p:pic>
          <p:nvPicPr>
            <p:cNvPr id="69" name="Picture 5" descr="D:\Users\Veremeychuk\Downloads\Document-edit_icon-icons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15501" y="4719338"/>
              <a:ext cx="459173" cy="498086"/>
            </a:xfrm>
            <a:prstGeom prst="rect">
              <a:avLst/>
            </a:prstGeom>
            <a:noFill/>
          </p:spPr>
        </p:pic>
      </p:grpSp>
      <p:grpSp>
        <p:nvGrpSpPr>
          <p:cNvPr id="8" name="Группа 40"/>
          <p:cNvGrpSpPr/>
          <p:nvPr/>
        </p:nvGrpSpPr>
        <p:grpSpPr>
          <a:xfrm>
            <a:off x="5248243" y="2351477"/>
            <a:ext cx="1013177" cy="863165"/>
            <a:chOff x="4029948" y="5686215"/>
            <a:chExt cx="1041953" cy="841375"/>
          </a:xfrm>
        </p:grpSpPr>
        <p:pic>
          <p:nvPicPr>
            <p:cNvPr id="71" name="Picture 5" descr="D:\Users\Veremeychuk\Pictures\Материалы к презентации (отчет 2019)\Слайд 2\Рисунок4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107405" y="5686215"/>
              <a:ext cx="841375" cy="841375"/>
            </a:xfrm>
            <a:prstGeom prst="hexagon">
              <a:avLst/>
            </a:prstGeom>
            <a:noFill/>
          </p:spPr>
        </p:pic>
        <p:pic>
          <p:nvPicPr>
            <p:cNvPr id="72" name="Picture 7" descr="D:\Users\Veremeychuk\Downloads\171846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029948" y="5795593"/>
              <a:ext cx="1041953" cy="547025"/>
            </a:xfrm>
            <a:prstGeom prst="rect">
              <a:avLst/>
            </a:prstGeom>
            <a:noFill/>
          </p:spPr>
        </p:pic>
      </p:grpSp>
      <p:cxnSp>
        <p:nvCxnSpPr>
          <p:cNvPr id="73" name="Прямая соединительная линия 72"/>
          <p:cNvCxnSpPr/>
          <p:nvPr/>
        </p:nvCxnSpPr>
        <p:spPr>
          <a:xfrm flipV="1">
            <a:off x="251209" y="1284345"/>
            <a:ext cx="8636558" cy="1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205702" y="1297473"/>
            <a:ext cx="0" cy="54000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083264" y="5062472"/>
            <a:ext cx="3286983" cy="15465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defTabSz="914377"/>
            <a:r>
              <a:rPr lang="ru-RU" sz="13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Плана первоочередных мероприятий по обеспечению социальной стабильности и устойчивого развития экономики</a:t>
            </a:r>
          </a:p>
          <a:p>
            <a:pPr defTabSz="914377"/>
            <a:r>
              <a:rPr lang="ru-RU" sz="13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Ростовской области в условиях распространения коронавирусной инфекции</a:t>
            </a:r>
            <a:endParaRPr lang="en-US" sz="13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Users\Borisova\Desktop\kisspng-project-plan-computer-icons-clip-art-business-ppt-5ad9bcce419543.4386783315242190862687.jpg"/>
          <p:cNvPicPr>
            <a:picLocks noChangeAspect="1" noChangeArrowheads="1"/>
          </p:cNvPicPr>
          <p:nvPr/>
        </p:nvPicPr>
        <p:blipFill>
          <a:blip r:embed="rId13" cstate="print">
            <a:lum bright="100000" contrast="5000"/>
          </a:blip>
          <a:stretch>
            <a:fillRect/>
          </a:stretch>
        </p:blipFill>
        <p:spPr bwMode="auto">
          <a:xfrm>
            <a:off x="5492818" y="5529790"/>
            <a:ext cx="489377" cy="442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3" cstate="print"/>
          <a:srcRect l="23468" t="19286" r="43131" b="21779"/>
          <a:stretch>
            <a:fillRect/>
          </a:stretch>
        </p:blipFill>
        <p:spPr bwMode="auto">
          <a:xfrm>
            <a:off x="5628904" y="1293519"/>
            <a:ext cx="3515096" cy="298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163902" y="442867"/>
            <a:ext cx="8876581" cy="1259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spc="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 областного бюджета, направленные в 2020 году на финансовое обеспечение мероприятий, связанных с профилактикой и устранением последствий распространения коронавирусной инфекции</a:t>
            </a:r>
            <a:endParaRPr lang="ru-RU" sz="100" b="1" spc="1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900"/>
              </a:lnSpc>
            </a:pPr>
            <a:r>
              <a:rPr lang="ru-RU" sz="2000" b="1" spc="1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15,2 млрд рублей</a:t>
            </a:r>
            <a:r>
              <a:rPr lang="ru-RU" sz="2000" b="1" spc="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в том числе: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DB8145FF-813D-41A8-9929-A53B116E9AB3}"/>
              </a:ext>
            </a:extLst>
          </p:cNvPr>
          <p:cNvGrpSpPr/>
          <p:nvPr/>
        </p:nvGrpSpPr>
        <p:grpSpPr>
          <a:xfrm>
            <a:off x="169720" y="1656271"/>
            <a:ext cx="4868106" cy="715993"/>
            <a:chOff x="52465" y="1469566"/>
            <a:chExt cx="5710668" cy="972755"/>
          </a:xfrm>
        </p:grpSpPr>
        <p:sp>
          <p:nvSpPr>
            <p:cNvPr id="2" name="Прямоугольник 1">
              <a:extLst>
                <a:ext uri="{FF2B5EF4-FFF2-40B4-BE49-F238E27FC236}">
                  <a16:creationId xmlns="" xmlns:a16="http://schemas.microsoft.com/office/drawing/2014/main" id="{A9071DA2-9A3D-4C68-A3B7-2B2A1CBD98AC}"/>
                </a:ext>
              </a:extLst>
            </p:cNvPr>
            <p:cNvSpPr/>
            <p:nvPr/>
          </p:nvSpPr>
          <p:spPr>
            <a:xfrm flipH="1">
              <a:off x="52465" y="1517313"/>
              <a:ext cx="4707514" cy="844629"/>
            </a:xfrm>
            <a:prstGeom prst="rect">
              <a:avLst/>
            </a:prstGeom>
            <a:solidFill>
              <a:srgbClr val="00FF9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Овал 4">
              <a:extLst>
                <a:ext uri="{FF2B5EF4-FFF2-40B4-BE49-F238E27FC236}">
                  <a16:creationId xmlns="" xmlns:a16="http://schemas.microsoft.com/office/drawing/2014/main" id="{46069B5C-10A0-4CBA-940E-D3D1B6E0E85C}"/>
                </a:ext>
              </a:extLst>
            </p:cNvPr>
            <p:cNvSpPr/>
            <p:nvPr/>
          </p:nvSpPr>
          <p:spPr>
            <a:xfrm>
              <a:off x="4457724" y="1469566"/>
              <a:ext cx="1305409" cy="972755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FF9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ts val="1200"/>
                </a:lnSpc>
              </a:pPr>
              <a:r>
                <a:rPr lang="ru-RU" sz="14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 </a:t>
              </a:r>
              <a:r>
                <a:rPr lang="en-US" sz="14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601</a:t>
              </a:r>
              <a:r>
                <a:rPr lang="ru-RU" sz="14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,</a:t>
              </a:r>
              <a:r>
                <a:rPr lang="en-US" sz="14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ru-RU" sz="14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ru-RU" sz="12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млн рублей</a:t>
              </a:r>
              <a:endParaRPr lang="ru-RU" sz="1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CE8FC506-4C7D-4267-A654-AD0F14392FF8}"/>
                </a:ext>
              </a:extLst>
            </p:cNvPr>
            <p:cNvSpPr txBox="1"/>
            <p:nvPr/>
          </p:nvSpPr>
          <p:spPr>
            <a:xfrm>
              <a:off x="57582" y="1635869"/>
              <a:ext cx="4447332" cy="376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предоставление мер социальной поддержки</a:t>
              </a:r>
              <a:endParaRPr lang="ru-RU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" name="Группа 12">
            <a:extLst>
              <a:ext uri="{FF2B5EF4-FFF2-40B4-BE49-F238E27FC236}">
                <a16:creationId xmlns="" xmlns:a16="http://schemas.microsoft.com/office/drawing/2014/main" id="{76CC9378-3E20-4ED7-A964-ECD7710125F6}"/>
              </a:ext>
            </a:extLst>
          </p:cNvPr>
          <p:cNvGrpSpPr/>
          <p:nvPr/>
        </p:nvGrpSpPr>
        <p:grpSpPr>
          <a:xfrm>
            <a:off x="163900" y="3582530"/>
            <a:ext cx="4917058" cy="722051"/>
            <a:chOff x="44984" y="5123329"/>
            <a:chExt cx="5752876" cy="913706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276277A4-5884-4E4C-B6A4-FD3917F16A1C}"/>
                </a:ext>
              </a:extLst>
            </p:cNvPr>
            <p:cNvSpPr/>
            <p:nvPr/>
          </p:nvSpPr>
          <p:spPr>
            <a:xfrm flipH="1">
              <a:off x="44984" y="5123329"/>
              <a:ext cx="5056475" cy="890038"/>
            </a:xfrm>
            <a:prstGeom prst="rect">
              <a:avLst/>
            </a:prstGeom>
            <a:solidFill>
              <a:srgbClr val="E31E24">
                <a:alpha val="7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>
              <a:extLst>
                <a:ext uri="{FF2B5EF4-FFF2-40B4-BE49-F238E27FC236}">
                  <a16:creationId xmlns="" xmlns:a16="http://schemas.microsoft.com/office/drawing/2014/main" id="{ED0FEFEC-D819-4344-9A97-ADDF92500695}"/>
                </a:ext>
              </a:extLst>
            </p:cNvPr>
            <p:cNvSpPr/>
            <p:nvPr/>
          </p:nvSpPr>
          <p:spPr>
            <a:xfrm>
              <a:off x="4469523" y="5130998"/>
              <a:ext cx="1328337" cy="906037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E31E24">
                  <a:alpha val="75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69E86373-92C4-4F69-B262-6D59B79EFA80}"/>
                </a:ext>
              </a:extLst>
            </p:cNvPr>
            <p:cNvSpPr txBox="1"/>
            <p:nvPr/>
          </p:nvSpPr>
          <p:spPr>
            <a:xfrm>
              <a:off x="67702" y="5170504"/>
              <a:ext cx="4447333" cy="817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обеспечение работы медицинских учреждений в условиях распространения коронавирусной инфекции</a:t>
              </a:r>
            </a:p>
          </p:txBody>
        </p:sp>
      </p:grpSp>
      <p:grpSp>
        <p:nvGrpSpPr>
          <p:cNvPr id="7" name="Группа 23">
            <a:extLst>
              <a:ext uri="{FF2B5EF4-FFF2-40B4-BE49-F238E27FC236}">
                <a16:creationId xmlns="" xmlns:a16="http://schemas.microsoft.com/office/drawing/2014/main" id="{59F40264-B7C6-41AF-B82A-DEFE25D16E32}"/>
              </a:ext>
            </a:extLst>
          </p:cNvPr>
          <p:cNvGrpSpPr/>
          <p:nvPr/>
        </p:nvGrpSpPr>
        <p:grpSpPr>
          <a:xfrm>
            <a:off x="181153" y="4373591"/>
            <a:ext cx="4839419" cy="707365"/>
            <a:chOff x="2272132" y="2464186"/>
            <a:chExt cx="6452560" cy="94932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80248F71-3D7A-4775-A130-1F1E4124AA50}"/>
                </a:ext>
              </a:extLst>
            </p:cNvPr>
            <p:cNvSpPr/>
            <p:nvPr/>
          </p:nvSpPr>
          <p:spPr>
            <a:xfrm flipH="1">
              <a:off x="2272132" y="2531337"/>
              <a:ext cx="5635927" cy="880595"/>
            </a:xfrm>
            <a:prstGeom prst="rect">
              <a:avLst/>
            </a:prstGeom>
            <a:solidFill>
              <a:srgbClr val="EB61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Овал 11">
              <a:extLst>
                <a:ext uri="{FF2B5EF4-FFF2-40B4-BE49-F238E27FC236}">
                  <a16:creationId xmlns="" xmlns:a16="http://schemas.microsoft.com/office/drawing/2014/main" id="{1894BDF0-2CE2-4B33-9600-0854A3B385AC}"/>
                </a:ext>
              </a:extLst>
            </p:cNvPr>
            <p:cNvSpPr/>
            <p:nvPr/>
          </p:nvSpPr>
          <p:spPr>
            <a:xfrm>
              <a:off x="7312265" y="2464186"/>
              <a:ext cx="1412427" cy="94932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EB61D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BB62FD61-17F3-43CD-8C1F-B4C186AFF1D3}"/>
                </a:ext>
              </a:extLst>
            </p:cNvPr>
            <p:cNvSpPr txBox="1"/>
            <p:nvPr/>
          </p:nvSpPr>
          <p:spPr>
            <a:xfrm>
              <a:off x="2387153" y="2658089"/>
              <a:ext cx="4957312" cy="64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проектирование и строительство областной инфекционной больницы </a:t>
              </a:r>
              <a:endPara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8" name="Группа 24">
            <a:extLst>
              <a:ext uri="{FF2B5EF4-FFF2-40B4-BE49-F238E27FC236}">
                <a16:creationId xmlns="" xmlns:a16="http://schemas.microsoft.com/office/drawing/2014/main" id="{DBAEFFA1-8263-4F15-8829-7B38B3E98F54}"/>
              </a:ext>
            </a:extLst>
          </p:cNvPr>
          <p:cNvGrpSpPr/>
          <p:nvPr/>
        </p:nvGrpSpPr>
        <p:grpSpPr>
          <a:xfrm>
            <a:off x="5157082" y="3829521"/>
            <a:ext cx="3840269" cy="785612"/>
            <a:chOff x="6595624" y="4218158"/>
            <a:chExt cx="5621631" cy="1045366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="" xmlns:a16="http://schemas.microsoft.com/office/drawing/2014/main" id="{07EC9CDC-8EBD-420F-A1A1-DCD98459A9C3}"/>
                </a:ext>
              </a:extLst>
            </p:cNvPr>
            <p:cNvSpPr/>
            <p:nvPr/>
          </p:nvSpPr>
          <p:spPr>
            <a:xfrm flipH="1">
              <a:off x="7484484" y="4384554"/>
              <a:ext cx="4732771" cy="695312"/>
            </a:xfrm>
            <a:prstGeom prst="rect">
              <a:avLst/>
            </a:prstGeom>
            <a:solidFill>
              <a:srgbClr val="00B0F0">
                <a:alpha val="7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431F2A78-1D29-46F6-A961-318ABE141215}"/>
                </a:ext>
              </a:extLst>
            </p:cNvPr>
            <p:cNvSpPr/>
            <p:nvPr/>
          </p:nvSpPr>
          <p:spPr>
            <a:xfrm>
              <a:off x="6595624" y="4218158"/>
              <a:ext cx="1383546" cy="104536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>
                  <a:alpha val="75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59E48F5B-E59E-4816-A4FF-9D7FDD9945ED}"/>
                </a:ext>
              </a:extLst>
            </p:cNvPr>
            <p:cNvSpPr txBox="1"/>
            <p:nvPr/>
          </p:nvSpPr>
          <p:spPr>
            <a:xfrm>
              <a:off x="8041804" y="4412308"/>
              <a:ext cx="4150195" cy="614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перевод социальных учреждений на карантин</a:t>
              </a:r>
            </a:p>
          </p:txBody>
        </p:sp>
      </p:grpSp>
      <p:grpSp>
        <p:nvGrpSpPr>
          <p:cNvPr id="9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155274" y="2438587"/>
            <a:ext cx="4994696" cy="1055113"/>
            <a:chOff x="62068" y="3339639"/>
            <a:chExt cx="5515529" cy="1374416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62068" y="3344796"/>
              <a:ext cx="4867763" cy="1369259"/>
            </a:xfrm>
            <a:prstGeom prst="rect">
              <a:avLst/>
            </a:prstGeom>
            <a:solidFill>
              <a:srgbClr val="FFDD2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Овал 14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4243237" y="3365615"/>
              <a:ext cx="1334360" cy="129225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DD2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ts val="1500"/>
                </a:lnSpc>
              </a:pPr>
              <a:r>
                <a:rPr lang="ru-RU" sz="14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3 019,9 </a:t>
              </a:r>
              <a:r>
                <a:rPr lang="ru-RU" sz="1200" b="1" dirty="0" smtClean="0">
                  <a:solidFill>
                    <a:srgbClr val="00206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млн рублей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79203" y="3339639"/>
              <a:ext cx="4447333" cy="132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выплаты стимулирующего характера, оплата отпусков и выплат компенсаций за неиспользованные отпуска  медицинским работникам и работникам организаций социального обслуживания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3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44208" y="6492875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12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34784" y="3984471"/>
            <a:ext cx="80342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72</a:t>
            </a:r>
            <a:r>
              <a:rPr lang="en-US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ru-RU" sz="1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рублей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32895" y="3672898"/>
            <a:ext cx="10497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3 6</a:t>
            </a:r>
            <a:r>
              <a:rPr lang="en-US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7,</a:t>
            </a:r>
            <a:r>
              <a:rPr lang="en-US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endParaRPr lang="ru-RU" sz="1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рублей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994029" y="4499175"/>
            <a:ext cx="10351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1 672,5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рублей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grpSp>
        <p:nvGrpSpPr>
          <p:cNvPr id="13" name="Группа 24">
            <a:extLst>
              <a:ext uri="{FF2B5EF4-FFF2-40B4-BE49-F238E27FC236}">
                <a16:creationId xmlns="" xmlns:a16="http://schemas.microsoft.com/office/drawing/2014/main" id="{DBAEFFA1-8263-4F15-8829-7B38B3E98F54}"/>
              </a:ext>
            </a:extLst>
          </p:cNvPr>
          <p:cNvGrpSpPr/>
          <p:nvPr/>
        </p:nvGrpSpPr>
        <p:grpSpPr>
          <a:xfrm>
            <a:off x="5106837" y="4608762"/>
            <a:ext cx="3907766" cy="830997"/>
            <a:chOff x="6721903" y="4090905"/>
            <a:chExt cx="5392153" cy="1105756"/>
          </a:xfrm>
        </p:grpSpPr>
        <p:sp>
          <p:nvSpPr>
            <p:cNvPr id="46" name="Прямоугольник 45">
              <a:extLst>
                <a:ext uri="{FF2B5EF4-FFF2-40B4-BE49-F238E27FC236}">
                  <a16:creationId xmlns="" xmlns:a16="http://schemas.microsoft.com/office/drawing/2014/main" id="{07EC9CDC-8EBD-420F-A1A1-DCD98459A9C3}"/>
                </a:ext>
              </a:extLst>
            </p:cNvPr>
            <p:cNvSpPr/>
            <p:nvPr/>
          </p:nvSpPr>
          <p:spPr>
            <a:xfrm flipH="1">
              <a:off x="7461399" y="4168254"/>
              <a:ext cx="4652657" cy="998640"/>
            </a:xfrm>
            <a:prstGeom prst="rect">
              <a:avLst/>
            </a:prstGeom>
            <a:solidFill>
              <a:srgbClr val="FFFF99">
                <a:alpha val="9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7" name="Овал 46">
              <a:extLst>
                <a:ext uri="{FF2B5EF4-FFF2-40B4-BE49-F238E27FC236}">
                  <a16:creationId xmlns="" xmlns:a16="http://schemas.microsoft.com/office/drawing/2014/main" id="{431F2A78-1D29-46F6-A961-318ABE141215}"/>
                </a:ext>
              </a:extLst>
            </p:cNvPr>
            <p:cNvSpPr/>
            <p:nvPr/>
          </p:nvSpPr>
          <p:spPr>
            <a:xfrm>
              <a:off x="6721903" y="4214173"/>
              <a:ext cx="1383545" cy="918287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FF9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59E48F5B-E59E-4816-A4FF-9D7FDD9945ED}"/>
                </a:ext>
              </a:extLst>
            </p:cNvPr>
            <p:cNvSpPr txBox="1"/>
            <p:nvPr/>
          </p:nvSpPr>
          <p:spPr>
            <a:xfrm>
              <a:off x="7899274" y="4090905"/>
              <a:ext cx="4150194" cy="110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обеспечение работы учреждений образования и культуры в условиях распространения коронавирусной инфекции</a:t>
              </a:r>
            </a:p>
          </p:txBody>
        </p:sp>
      </p:grpSp>
      <p:sp>
        <p:nvSpPr>
          <p:cNvPr id="49" name="Прямоугольник 48"/>
          <p:cNvSpPr/>
          <p:nvPr/>
        </p:nvSpPr>
        <p:spPr>
          <a:xfrm>
            <a:off x="5202823" y="4809734"/>
            <a:ext cx="8098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602</a:t>
            </a: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ru-RU" sz="1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рублей</a:t>
            </a:r>
          </a:p>
        </p:txBody>
      </p:sp>
      <p:grpSp>
        <p:nvGrpSpPr>
          <p:cNvPr id="24" name="Группа 24">
            <a:extLst>
              <a:ext uri="{FF2B5EF4-FFF2-40B4-BE49-F238E27FC236}">
                <a16:creationId xmlns="" xmlns:a16="http://schemas.microsoft.com/office/drawing/2014/main" id="{DBAEFFA1-8263-4F15-8829-7B38B3E98F54}"/>
              </a:ext>
            </a:extLst>
          </p:cNvPr>
          <p:cNvGrpSpPr/>
          <p:nvPr/>
        </p:nvGrpSpPr>
        <p:grpSpPr>
          <a:xfrm>
            <a:off x="5024809" y="5482179"/>
            <a:ext cx="3998419" cy="646331"/>
            <a:chOff x="6393574" y="4136821"/>
            <a:chExt cx="5853141" cy="993723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="" xmlns:a16="http://schemas.microsoft.com/office/drawing/2014/main" id="{07EC9CDC-8EBD-420F-A1A1-DCD98459A9C3}"/>
                </a:ext>
              </a:extLst>
            </p:cNvPr>
            <p:cNvSpPr/>
            <p:nvPr/>
          </p:nvSpPr>
          <p:spPr>
            <a:xfrm flipH="1">
              <a:off x="7347091" y="4165398"/>
              <a:ext cx="4899624" cy="893056"/>
            </a:xfrm>
            <a:prstGeom prst="rect">
              <a:avLst/>
            </a:prstGeom>
            <a:solidFill>
              <a:srgbClr val="9999FF">
                <a:alpha val="74902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Овал 51">
              <a:extLst>
                <a:ext uri="{FF2B5EF4-FFF2-40B4-BE49-F238E27FC236}">
                  <a16:creationId xmlns="" xmlns:a16="http://schemas.microsoft.com/office/drawing/2014/main" id="{431F2A78-1D29-46F6-A961-318ABE141215}"/>
                </a:ext>
              </a:extLst>
            </p:cNvPr>
            <p:cNvSpPr/>
            <p:nvPr/>
          </p:nvSpPr>
          <p:spPr>
            <a:xfrm>
              <a:off x="6393574" y="4172243"/>
              <a:ext cx="1610171" cy="872947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9999FF">
                  <a:alpha val="75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59E48F5B-E59E-4816-A4FF-9D7FDD9945ED}"/>
                </a:ext>
              </a:extLst>
            </p:cNvPr>
            <p:cNvSpPr txBox="1"/>
            <p:nvPr/>
          </p:nvSpPr>
          <p:spPr>
            <a:xfrm>
              <a:off x="7776616" y="4136821"/>
              <a:ext cx="4150195" cy="99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обеспечение безопасности при проведении общероссийского голосования и выборов</a:t>
              </a:r>
            </a:p>
          </p:txBody>
        </p:sp>
      </p:grpSp>
      <p:grpSp>
        <p:nvGrpSpPr>
          <p:cNvPr id="25" name="Группа 23">
            <a:extLst>
              <a:ext uri="{FF2B5EF4-FFF2-40B4-BE49-F238E27FC236}">
                <a16:creationId xmlns="" xmlns:a16="http://schemas.microsoft.com/office/drawing/2014/main" id="{59F40264-B7C6-41AF-B82A-DEFE25D16E32}"/>
              </a:ext>
            </a:extLst>
          </p:cNvPr>
          <p:cNvGrpSpPr/>
          <p:nvPr/>
        </p:nvGrpSpPr>
        <p:grpSpPr>
          <a:xfrm>
            <a:off x="207033" y="5139178"/>
            <a:ext cx="4822167" cy="580137"/>
            <a:chOff x="2375310" y="2461277"/>
            <a:chExt cx="6179538" cy="778575"/>
          </a:xfrm>
        </p:grpSpPr>
        <p:sp>
          <p:nvSpPr>
            <p:cNvPr id="55" name="Прямоугольник 54">
              <a:extLst>
                <a:ext uri="{FF2B5EF4-FFF2-40B4-BE49-F238E27FC236}">
                  <a16:creationId xmlns="" xmlns:a16="http://schemas.microsoft.com/office/drawing/2014/main" id="{80248F71-3D7A-4775-A130-1F1E4124AA50}"/>
                </a:ext>
              </a:extLst>
            </p:cNvPr>
            <p:cNvSpPr/>
            <p:nvPr/>
          </p:nvSpPr>
          <p:spPr>
            <a:xfrm flipH="1">
              <a:off x="2375310" y="2531336"/>
              <a:ext cx="5130180" cy="581172"/>
            </a:xfrm>
            <a:prstGeom prst="rect">
              <a:avLst/>
            </a:prstGeom>
            <a:solidFill>
              <a:srgbClr val="37D4F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6" name="Овал 55">
              <a:extLst>
                <a:ext uri="{FF2B5EF4-FFF2-40B4-BE49-F238E27FC236}">
                  <a16:creationId xmlns="" xmlns:a16="http://schemas.microsoft.com/office/drawing/2014/main" id="{1894BDF0-2CE2-4B33-9600-0854A3B385AC}"/>
                </a:ext>
              </a:extLst>
            </p:cNvPr>
            <p:cNvSpPr/>
            <p:nvPr/>
          </p:nvSpPr>
          <p:spPr>
            <a:xfrm>
              <a:off x="7142421" y="2510492"/>
              <a:ext cx="1412427" cy="72936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37D4F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="" xmlns:a16="http://schemas.microsoft.com/office/drawing/2014/main" id="{BB62FD61-17F3-43CD-8C1F-B4C186AFF1D3}"/>
                </a:ext>
              </a:extLst>
            </p:cNvPr>
            <p:cNvSpPr txBox="1"/>
            <p:nvPr/>
          </p:nvSpPr>
          <p:spPr>
            <a:xfrm>
              <a:off x="2375651" y="2461277"/>
              <a:ext cx="4957311" cy="648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расходы на поддержку                 региональной экономики</a:t>
              </a:r>
              <a:endPara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3821501" y="5252967"/>
            <a:ext cx="1204822" cy="380480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292,4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млн</a:t>
            </a:r>
            <a:r>
              <a:rPr lang="ru-RU" sz="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рублей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003320" y="5583234"/>
            <a:ext cx="115594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417,5</a:t>
            </a:r>
          </a:p>
          <a:p>
            <a:pPr algn="ctr">
              <a:lnSpc>
                <a:spcPts val="11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рублей</a:t>
            </a:r>
          </a:p>
        </p:txBody>
      </p:sp>
      <p:grpSp>
        <p:nvGrpSpPr>
          <p:cNvPr id="26" name="Группа 23">
            <a:extLst>
              <a:ext uri="{FF2B5EF4-FFF2-40B4-BE49-F238E27FC236}">
                <a16:creationId xmlns="" xmlns:a16="http://schemas.microsoft.com/office/drawing/2014/main" id="{59F40264-B7C6-41AF-B82A-DEFE25D16E32}"/>
              </a:ext>
            </a:extLst>
          </p:cNvPr>
          <p:cNvGrpSpPr/>
          <p:nvPr/>
        </p:nvGrpSpPr>
        <p:grpSpPr>
          <a:xfrm>
            <a:off x="221410" y="5811328"/>
            <a:ext cx="4756032" cy="641230"/>
            <a:chOff x="2375310" y="2452608"/>
            <a:chExt cx="6094787" cy="860566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="" xmlns:a16="http://schemas.microsoft.com/office/drawing/2014/main" id="{80248F71-3D7A-4775-A130-1F1E4124AA50}"/>
                </a:ext>
              </a:extLst>
            </p:cNvPr>
            <p:cNvSpPr/>
            <p:nvPr/>
          </p:nvSpPr>
          <p:spPr>
            <a:xfrm flipH="1">
              <a:off x="2375310" y="2531336"/>
              <a:ext cx="5130180" cy="581172"/>
            </a:xfrm>
            <a:prstGeom prst="rect">
              <a:avLst/>
            </a:prstGeom>
            <a:solidFill>
              <a:srgbClr val="E86E4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2" name="Овал 61">
              <a:extLst>
                <a:ext uri="{FF2B5EF4-FFF2-40B4-BE49-F238E27FC236}">
                  <a16:creationId xmlns="" xmlns:a16="http://schemas.microsoft.com/office/drawing/2014/main" id="{1894BDF0-2CE2-4B33-9600-0854A3B385AC}"/>
                </a:ext>
              </a:extLst>
            </p:cNvPr>
            <p:cNvSpPr/>
            <p:nvPr/>
          </p:nvSpPr>
          <p:spPr>
            <a:xfrm>
              <a:off x="7076093" y="2452608"/>
              <a:ext cx="1394004" cy="86056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E86E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="" xmlns:a16="http://schemas.microsoft.com/office/drawing/2014/main" id="{BB62FD61-17F3-43CD-8C1F-B4C186AFF1D3}"/>
                </a:ext>
              </a:extLst>
            </p:cNvPr>
            <p:cNvSpPr txBox="1"/>
            <p:nvPr/>
          </p:nvSpPr>
          <p:spPr>
            <a:xfrm>
              <a:off x="2375650" y="2461279"/>
              <a:ext cx="4957311" cy="648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ru-RU" sz="12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возмещение части затрат транспортных предприятий</a:t>
              </a:r>
              <a:endPara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3740987" y="5948830"/>
            <a:ext cx="1204822" cy="380480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85,1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млн</a:t>
            </a:r>
            <a:r>
              <a:rPr lang="ru-RU" sz="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рублей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7" name="Группа 24">
            <a:extLst>
              <a:ext uri="{FF2B5EF4-FFF2-40B4-BE49-F238E27FC236}">
                <a16:creationId xmlns="" xmlns:a16="http://schemas.microsoft.com/office/drawing/2014/main" id="{DBAEFFA1-8263-4F15-8829-7B38B3E98F54}"/>
              </a:ext>
            </a:extLst>
          </p:cNvPr>
          <p:cNvGrpSpPr/>
          <p:nvPr/>
        </p:nvGrpSpPr>
        <p:grpSpPr>
          <a:xfrm>
            <a:off x="5004681" y="6155039"/>
            <a:ext cx="3998419" cy="504553"/>
            <a:chOff x="6393574" y="4136819"/>
            <a:chExt cx="5853141" cy="1080790"/>
          </a:xfrm>
        </p:grpSpPr>
        <p:sp>
          <p:nvSpPr>
            <p:cNvPr id="66" name="Прямоугольник 65">
              <a:extLst>
                <a:ext uri="{FF2B5EF4-FFF2-40B4-BE49-F238E27FC236}">
                  <a16:creationId xmlns="" xmlns:a16="http://schemas.microsoft.com/office/drawing/2014/main" id="{07EC9CDC-8EBD-420F-A1A1-DCD98459A9C3}"/>
                </a:ext>
              </a:extLst>
            </p:cNvPr>
            <p:cNvSpPr/>
            <p:nvPr/>
          </p:nvSpPr>
          <p:spPr>
            <a:xfrm flipH="1">
              <a:off x="7347091" y="4165398"/>
              <a:ext cx="4899624" cy="893056"/>
            </a:xfrm>
            <a:prstGeom prst="rect">
              <a:avLst/>
            </a:prstGeom>
            <a:solidFill>
              <a:srgbClr val="66FF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7" name="Овал 66">
              <a:extLst>
                <a:ext uri="{FF2B5EF4-FFF2-40B4-BE49-F238E27FC236}">
                  <a16:creationId xmlns="" xmlns:a16="http://schemas.microsoft.com/office/drawing/2014/main" id="{431F2A78-1D29-46F6-A961-318ABE141215}"/>
                </a:ext>
              </a:extLst>
            </p:cNvPr>
            <p:cNvSpPr/>
            <p:nvPr/>
          </p:nvSpPr>
          <p:spPr>
            <a:xfrm>
              <a:off x="6393574" y="4172242"/>
              <a:ext cx="1563868" cy="1045367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66FF6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="" xmlns:a16="http://schemas.microsoft.com/office/drawing/2014/main" id="{59E48F5B-E59E-4816-A4FF-9D7FDD9945ED}"/>
                </a:ext>
              </a:extLst>
            </p:cNvPr>
            <p:cNvSpPr txBox="1"/>
            <p:nvPr/>
          </p:nvSpPr>
          <p:spPr>
            <a:xfrm>
              <a:off x="7776616" y="4136819"/>
              <a:ext cx="4150195" cy="988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приобретение 20 автомобилей для дезинфекции и СИЗ</a:t>
              </a: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4825040" y="6222000"/>
            <a:ext cx="1204822" cy="354832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>
              <a:lnSpc>
                <a:spcPts val="11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87,9</a:t>
            </a:r>
          </a:p>
          <a:p>
            <a:pPr algn="ctr">
              <a:lnSpc>
                <a:spcPts val="11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млн</a:t>
            </a:r>
            <a:r>
              <a:rPr lang="ru-RU" sz="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рублей</a:t>
            </a:r>
            <a:endParaRPr lang="ru-RU" sz="1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048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27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433986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13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37" name="AutoShape 13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AutoShape 15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AutoShape 17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AutoShape 19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AutoShape 21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611560" y="476672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СТРОИТЕЛЬСТВО ОБЛАСТНОЙ ИНФЕКЦИОННОЙ БОЛЬНИЦЫ В Г. РОСТОВЕ-НА-ДОНУ 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71" y="35625"/>
            <a:ext cx="397893" cy="478396"/>
          </a:xfrm>
          <a:prstGeom prst="rect">
            <a:avLst/>
          </a:prstGeom>
        </p:spPr>
      </p:pic>
      <p:pic>
        <p:nvPicPr>
          <p:cNvPr id="1026" name="Picture 2" descr="K:\443\2020 ОТЧЕТ об ИСПОЛНЕНИИ\Рисунок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4869160"/>
            <a:ext cx="1224136" cy="812976"/>
          </a:xfrm>
          <a:prstGeom prst="rect">
            <a:avLst/>
          </a:prstGeom>
          <a:noFill/>
        </p:spPr>
      </p:pic>
      <p:sp>
        <p:nvSpPr>
          <p:cNvPr id="59" name="Скругленный прямоугольник 58"/>
          <p:cNvSpPr/>
          <p:nvPr/>
        </p:nvSpPr>
        <p:spPr>
          <a:xfrm>
            <a:off x="971600" y="1412776"/>
            <a:ext cx="3528392" cy="2592288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827584" y="1268760"/>
            <a:ext cx="3816424" cy="2880320"/>
          </a:xfrm>
          <a:prstGeom prst="roundRect">
            <a:avLst/>
          </a:prstGeom>
          <a:noFill/>
          <a:ln w="158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364088" y="1700808"/>
            <a:ext cx="3456384" cy="2880320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9"/>
          <p:cNvGrpSpPr/>
          <p:nvPr/>
        </p:nvGrpSpPr>
        <p:grpSpPr>
          <a:xfrm>
            <a:off x="323528" y="3789040"/>
            <a:ext cx="4752528" cy="2822835"/>
            <a:chOff x="482554" y="2059983"/>
            <a:chExt cx="5259823" cy="1659954"/>
          </a:xfrm>
        </p:grpSpPr>
        <p:grpSp>
          <p:nvGrpSpPr>
            <p:cNvPr id="3" name="Группа 12"/>
            <p:cNvGrpSpPr/>
            <p:nvPr/>
          </p:nvGrpSpPr>
          <p:grpSpPr>
            <a:xfrm>
              <a:off x="482554" y="2388332"/>
              <a:ext cx="5259823" cy="1331605"/>
              <a:chOff x="535910" y="1224160"/>
              <a:chExt cx="3493284" cy="1767929"/>
            </a:xfrm>
          </p:grpSpPr>
          <p:sp>
            <p:nvSpPr>
              <p:cNvPr id="57" name="Прямоугольник: скругленные углы 44">
                <a:extLst>
                  <a:ext uri="{FF2B5EF4-FFF2-40B4-BE49-F238E27FC236}">
                    <a16:creationId xmlns="" xmlns:a16="http://schemas.microsoft.com/office/drawing/2014/main" id="{9374C60B-73EA-4C10-8752-4880010A7226}"/>
                  </a:ext>
                </a:extLst>
              </p:cNvPr>
              <p:cNvSpPr/>
              <p:nvPr/>
            </p:nvSpPr>
            <p:spPr>
              <a:xfrm>
                <a:off x="535910" y="1224160"/>
                <a:ext cx="3493284" cy="1531715"/>
              </a:xfrm>
              <a:prstGeom prst="roundRect">
                <a:avLst/>
              </a:prstGeom>
              <a:noFill/>
              <a:ln w="19050">
                <a:solidFill>
                  <a:srgbClr val="006BB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535910" y="1237972"/>
                <a:ext cx="3484111" cy="1754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ru-RU" sz="20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Стоимость </a:t>
                </a:r>
                <a:r>
                  <a:rPr lang="en-US" sz="20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I </a:t>
                </a:r>
                <a:r>
                  <a:rPr lang="ru-RU" sz="20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этапа строительства на 200 коек</a:t>
                </a:r>
                <a:endParaRPr lang="ru-RU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lvl="0" algn="ctr"/>
                <a:r>
                  <a:rPr lang="ru-RU" sz="2000" b="1" dirty="0" smtClean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3 176,6 </a:t>
                </a:r>
                <a:r>
                  <a:rPr lang="ru-RU" sz="2000" b="1" dirty="0" err="1" smtClean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млн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рублей</a:t>
                </a:r>
                <a:r>
                  <a:rPr lang="ru-RU" sz="20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,</a:t>
                </a:r>
              </a:p>
              <a:p>
                <a:pPr lvl="0" algn="ctr"/>
                <a:endParaRPr lang="ru-RU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lvl="0" algn="ctr"/>
                <a:r>
                  <a:rPr lang="ru-RU" sz="20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Освоено в  2020 году</a:t>
                </a:r>
              </a:p>
              <a:p>
                <a:pPr lvl="0" algn="ctr"/>
                <a:r>
                  <a:rPr lang="ru-RU" sz="2000" b="1" dirty="0" smtClean="0">
                    <a:solidFill>
                      <a:schemeClr val="accent4">
                        <a:lumMod val="7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1 597,5 </a:t>
                </a:r>
                <a:r>
                  <a:rPr lang="ru-RU" sz="2000" b="1" dirty="0" err="1" smtClean="0">
                    <a:solidFill>
                      <a:schemeClr val="accent4">
                        <a:lumMod val="7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млн</a:t>
                </a:r>
                <a:r>
                  <a:rPr lang="ru-RU" sz="2000" b="1" dirty="0" smtClean="0">
                    <a:solidFill>
                      <a:schemeClr val="accent4">
                        <a:lumMod val="7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рублей</a:t>
                </a:r>
              </a:p>
              <a:p>
                <a:pPr lvl="0" algn="ctr"/>
                <a:endParaRPr lang="ru-RU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55" name="Овал 54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2797589" y="2059983"/>
              <a:ext cx="654397" cy="361012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38100">
              <a:solidFill>
                <a:srgbClr val="006BB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148617" y="687275"/>
            <a:ext cx="68716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МЕРЫ СОЦИАЛЬНОЙ ПОДДЕРЖКИ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-1275522"/>
            <a:ext cx="860958" cy="9698095"/>
          </a:xfrm>
          <a:prstGeom prst="rect">
            <a:avLst/>
          </a:prstGeom>
          <a:solidFill>
            <a:schemeClr val="accent1">
              <a:lumMod val="40000"/>
              <a:lumOff val="6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ru-RU" sz="4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ПОЛУЧИЛИ:</a:t>
            </a:r>
            <a:endParaRPr lang="ru-RU" sz="4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921109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Законодательно </a:t>
            </a:r>
          </a:p>
          <a:p>
            <a:pPr algn="ctr"/>
            <a:r>
              <a:rPr 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установленные</a:t>
            </a:r>
            <a:endParaRPr lang="ru-RU" sz="16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3140968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пособия</a:t>
            </a:r>
            <a:endParaRPr lang="ru-RU" sz="28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8104" y="1963288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выплаты</a:t>
            </a:r>
            <a:endParaRPr lang="ru-RU" sz="28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4459565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800" b="1" spc="100" dirty="0" err="1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льготы</a:t>
            </a:r>
            <a:r>
              <a:rPr lang="ru-RU" sz="2800" b="1" spc="1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поия</a:t>
            </a:r>
            <a:endParaRPr lang="ru-RU" sz="2800" b="1" spc="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52120" y="5515683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51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млрд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954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руб.</a:t>
            </a:r>
          </a:p>
        </p:txBody>
      </p:sp>
      <p:pic>
        <p:nvPicPr>
          <p:cNvPr id="210952" name="Picture 8" descr="https://www.nan-news.ru/wp-content/uploads/2018/08/vtsiom-1.jpg"/>
          <p:cNvPicPr>
            <a:picLocks noChangeAspect="1" noChangeArrowheads="1"/>
          </p:cNvPicPr>
          <p:nvPr/>
        </p:nvPicPr>
        <p:blipFill>
          <a:blip r:embed="rId2" cstate="print"/>
          <a:srcRect l="24393" r="17064" b="12212"/>
          <a:stretch>
            <a:fillRect/>
          </a:stretch>
        </p:blipFill>
        <p:spPr bwMode="auto">
          <a:xfrm>
            <a:off x="107504" y="1604797"/>
            <a:ext cx="2592288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39"/>
            <a:ext cx="112676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1103" y="164637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4178" y="70285"/>
            <a:ext cx="346015" cy="4783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756592" y="5392572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миллион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400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тысяч</a:t>
            </a:r>
          </a:p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граждан</a:t>
            </a:r>
          </a:p>
        </p:txBody>
      </p:sp>
      <p:pic>
        <p:nvPicPr>
          <p:cNvPr id="210953" name="Picture 9" descr="K:\425\images (2).jpg"/>
          <p:cNvPicPr>
            <a:picLocks noChangeAspect="1" noChangeArrowheads="1"/>
          </p:cNvPicPr>
          <p:nvPr/>
        </p:nvPicPr>
        <p:blipFill>
          <a:blip r:embed="rId5" cstate="print"/>
          <a:srcRect l="16327" r="10204"/>
          <a:stretch>
            <a:fillRect/>
          </a:stretch>
        </p:blipFill>
        <p:spPr bwMode="auto">
          <a:xfrm>
            <a:off x="2699792" y="1604797"/>
            <a:ext cx="2592288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051720" y="5637245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тысяча</a:t>
            </a:r>
            <a:r>
              <a:rPr 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824 семьи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6D82245-0DF0-4A5D-808B-4956D6AB7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30" y="2092033"/>
            <a:ext cx="2010701" cy="471756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279067" y="536613"/>
            <a:ext cx="8231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ХАРАКТЕРИСТИКИ </a:t>
            </a:r>
          </a:p>
          <a:p>
            <a:pPr defTabSz="457189">
              <a:defRPr/>
            </a:pP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ОБЛАСТНОГО БЮДЖЕТА</a:t>
            </a:r>
            <a:r>
              <a:rPr lang="ru-RU" sz="20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2020 год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344327ED-5C4A-4616-B750-18E84C7E7A17}"/>
              </a:ext>
            </a:extLst>
          </p:cNvPr>
          <p:cNvSpPr/>
          <p:nvPr/>
        </p:nvSpPr>
        <p:spPr>
          <a:xfrm>
            <a:off x="339818" y="2521437"/>
            <a:ext cx="1747774" cy="5597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0011" y="4007855"/>
            <a:ext cx="5337682" cy="112677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DFDAFA29-17E0-437B-B47E-507C63216112}"/>
              </a:ext>
            </a:extLst>
          </p:cNvPr>
          <p:cNvSpPr/>
          <p:nvPr/>
        </p:nvSpPr>
        <p:spPr>
          <a:xfrm>
            <a:off x="371336" y="2635598"/>
            <a:ext cx="1185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ДОХОДЫ</a:t>
            </a:r>
            <a:br>
              <a:rPr lang="ru-RU" sz="14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551678DA-71B8-4158-BEB7-A84F3FF2496C}"/>
              </a:ext>
            </a:extLst>
          </p:cNvPr>
          <p:cNvSpPr/>
          <p:nvPr/>
        </p:nvSpPr>
        <p:spPr>
          <a:xfrm>
            <a:off x="339819" y="4691850"/>
            <a:ext cx="1704641" cy="5597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8B555025-99FF-41E0-B8C7-FEC7B010BED4}"/>
              </a:ext>
            </a:extLst>
          </p:cNvPr>
          <p:cNvSpPr/>
          <p:nvPr/>
        </p:nvSpPr>
        <p:spPr>
          <a:xfrm>
            <a:off x="328805" y="4806012"/>
            <a:ext cx="1400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BF78BA82-5F04-47D9-B295-907E2A21F3CF}"/>
              </a:ext>
            </a:extLst>
          </p:cNvPr>
          <p:cNvSpPr/>
          <p:nvPr/>
        </p:nvSpPr>
        <p:spPr>
          <a:xfrm>
            <a:off x="339819" y="5753988"/>
            <a:ext cx="1696015" cy="5597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5615" y="5991632"/>
            <a:ext cx="938278" cy="87397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CD20AA29-CC7C-445B-A1DD-150BC8CE0599}"/>
              </a:ext>
            </a:extLst>
          </p:cNvPr>
          <p:cNvSpPr/>
          <p:nvPr/>
        </p:nvSpPr>
        <p:spPr>
          <a:xfrm>
            <a:off x="318769" y="5869510"/>
            <a:ext cx="15107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ДЕФИЦИТ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B0CFEAA9-08C1-406E-B0BB-6A10659F5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7552" y="4021515"/>
            <a:ext cx="5337682" cy="1126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3A5FB8B0-4F2C-43B3-A285-5F2CE6C2FC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62525" y="4007855"/>
            <a:ext cx="5337682" cy="112678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648270BF-44F3-4E18-8429-EC2297FB7B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41516" y="4002117"/>
            <a:ext cx="5337682" cy="112678"/>
          </a:xfrm>
          <a:prstGeom prst="rect">
            <a:avLst/>
          </a:prstGeom>
        </p:spPr>
      </p:pic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AE3390D4-7AF5-4C76-BD9F-E5128C3936CF}"/>
              </a:ext>
            </a:extLst>
          </p:cNvPr>
          <p:cNvSpPr/>
          <p:nvPr/>
        </p:nvSpPr>
        <p:spPr>
          <a:xfrm>
            <a:off x="3386615" y="1462040"/>
            <a:ext cx="1529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z="14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Плановые бюджетные назначения</a:t>
            </a:r>
            <a:endParaRPr lang="ru-RU" sz="1400" spc="133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41532AD1-9BC5-4BBB-BC44-F03F1FD07B29}"/>
              </a:ext>
            </a:extLst>
          </p:cNvPr>
          <p:cNvSpPr/>
          <p:nvPr/>
        </p:nvSpPr>
        <p:spPr>
          <a:xfrm>
            <a:off x="4853135" y="1653339"/>
            <a:ext cx="14661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Исполнено</a:t>
            </a:r>
            <a:endParaRPr lang="ru-RU" sz="1400" spc="133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E4A67B8B-2CE5-4FBF-B5A7-7A284A7B7017}"/>
              </a:ext>
            </a:extLst>
          </p:cNvPr>
          <p:cNvSpPr/>
          <p:nvPr/>
        </p:nvSpPr>
        <p:spPr>
          <a:xfrm>
            <a:off x="6114374" y="1526464"/>
            <a:ext cx="1576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z="14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исполнения</a:t>
            </a:r>
            <a:endParaRPr lang="ru-RU" sz="1400" spc="133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191F29B7-964F-4D95-9941-C9A9B2843207}"/>
              </a:ext>
            </a:extLst>
          </p:cNvPr>
          <p:cNvSpPr/>
          <p:nvPr/>
        </p:nvSpPr>
        <p:spPr>
          <a:xfrm>
            <a:off x="7510364" y="1545662"/>
            <a:ext cx="17657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z="14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Динамика к 2019 году, %</a:t>
            </a:r>
            <a:endParaRPr lang="ru-RU" sz="1400" spc="133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36C7C92E-0E4B-4580-935A-FAAFDA337F03}"/>
              </a:ext>
            </a:extLst>
          </p:cNvPr>
          <p:cNvSpPr/>
          <p:nvPr/>
        </p:nvSpPr>
        <p:spPr>
          <a:xfrm>
            <a:off x="243833" y="1469973"/>
            <a:ext cx="1463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руб.</a:t>
            </a:r>
            <a:endParaRPr lang="ru-RU" spc="133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B86720E6-3DFA-493F-987B-92FAFB77B2C3}"/>
              </a:ext>
            </a:extLst>
          </p:cNvPr>
          <p:cNvSpPr/>
          <p:nvPr/>
        </p:nvSpPr>
        <p:spPr>
          <a:xfrm>
            <a:off x="3390900" y="2534137"/>
            <a:ext cx="1466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212 146,1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3ECDDD1F-0F01-4072-90CD-74A58A3C8AAA}"/>
              </a:ext>
            </a:extLst>
          </p:cNvPr>
          <p:cNvSpPr/>
          <p:nvPr/>
        </p:nvSpPr>
        <p:spPr>
          <a:xfrm>
            <a:off x="3409950" y="5820493"/>
            <a:ext cx="1419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-16 554,9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22F0E7A4-FB83-4376-A75D-75537101D959}"/>
              </a:ext>
            </a:extLst>
          </p:cNvPr>
          <p:cNvSpPr/>
          <p:nvPr/>
        </p:nvSpPr>
        <p:spPr>
          <a:xfrm>
            <a:off x="3409950" y="4740770"/>
            <a:ext cx="1419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231 080,3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0B268A59-E0CF-420B-8EB4-BFF54550BF70}"/>
              </a:ext>
            </a:extLst>
          </p:cNvPr>
          <p:cNvSpPr/>
          <p:nvPr/>
        </p:nvSpPr>
        <p:spPr>
          <a:xfrm>
            <a:off x="4857751" y="2526328"/>
            <a:ext cx="1381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214 044,8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9D483A35-1E66-44F4-BB70-485A54FEF7D1}"/>
              </a:ext>
            </a:extLst>
          </p:cNvPr>
          <p:cNvSpPr/>
          <p:nvPr/>
        </p:nvSpPr>
        <p:spPr>
          <a:xfrm>
            <a:off x="4838700" y="5809400"/>
            <a:ext cx="1352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-5 672,5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82EA24F9-D412-497D-A670-39BD93506BF3}"/>
              </a:ext>
            </a:extLst>
          </p:cNvPr>
          <p:cNvSpPr/>
          <p:nvPr/>
        </p:nvSpPr>
        <p:spPr>
          <a:xfrm>
            <a:off x="4829176" y="4732961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219 717,3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E86F8F66-69C1-4CE5-8EEF-DBEE4EE56376}"/>
              </a:ext>
            </a:extLst>
          </p:cNvPr>
          <p:cNvSpPr/>
          <p:nvPr/>
        </p:nvSpPr>
        <p:spPr>
          <a:xfrm>
            <a:off x="6394940" y="2515087"/>
            <a:ext cx="1015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100,9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E2807490-C143-447B-BD5E-EE2D354691BA}"/>
              </a:ext>
            </a:extLst>
          </p:cNvPr>
          <p:cNvSpPr/>
          <p:nvPr/>
        </p:nvSpPr>
        <p:spPr>
          <a:xfrm>
            <a:off x="6463976" y="5820493"/>
            <a:ext cx="858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FDF63252-13B9-4031-88E5-BC242F3ECD95}"/>
              </a:ext>
            </a:extLst>
          </p:cNvPr>
          <p:cNvSpPr/>
          <p:nvPr/>
        </p:nvSpPr>
        <p:spPr>
          <a:xfrm>
            <a:off x="6384845" y="4731245"/>
            <a:ext cx="1062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95,1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="" xmlns:a16="http://schemas.microsoft.com/office/drawing/2014/main" id="{5C362C0F-6768-4A21-9B5E-66B9F6867E12}"/>
              </a:ext>
            </a:extLst>
          </p:cNvPr>
          <p:cNvSpPr/>
          <p:nvPr/>
        </p:nvSpPr>
        <p:spPr>
          <a:xfrm>
            <a:off x="7776261" y="2517307"/>
            <a:ext cx="114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117,2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="" xmlns:a16="http://schemas.microsoft.com/office/drawing/2014/main" id="{271050E7-57C5-4FF6-B25B-AB5FF2DE691E}"/>
              </a:ext>
            </a:extLst>
          </p:cNvPr>
          <p:cNvSpPr/>
          <p:nvPr/>
        </p:nvSpPr>
        <p:spPr>
          <a:xfrm>
            <a:off x="7927956" y="5822713"/>
            <a:ext cx="858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="" xmlns:a16="http://schemas.microsoft.com/office/drawing/2014/main" id="{ADF9E3E7-829B-4A8A-B0A7-E047B90E8AE7}"/>
              </a:ext>
            </a:extLst>
          </p:cNvPr>
          <p:cNvSpPr/>
          <p:nvPr/>
        </p:nvSpPr>
        <p:spPr>
          <a:xfrm>
            <a:off x="7790475" y="4733464"/>
            <a:ext cx="1113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118,2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="" xmlns:a16="http://schemas.microsoft.com/office/drawing/2014/main" id="{22F0E7A4-FB83-4376-A75D-75537101D959}"/>
              </a:ext>
            </a:extLst>
          </p:cNvPr>
          <p:cNvSpPr/>
          <p:nvPr/>
        </p:nvSpPr>
        <p:spPr>
          <a:xfrm>
            <a:off x="3419475" y="3602372"/>
            <a:ext cx="140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71 983,4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82EA24F9-D412-497D-A670-39BD93506BF3}"/>
              </a:ext>
            </a:extLst>
          </p:cNvPr>
          <p:cNvSpPr/>
          <p:nvPr/>
        </p:nvSpPr>
        <p:spPr>
          <a:xfrm>
            <a:off x="4867274" y="3604088"/>
            <a:ext cx="13239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71 887,</a:t>
            </a:r>
            <a:r>
              <a:rPr lang="en-US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ru-RU" spc="133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FDF63252-13B9-4031-88E5-BC242F3ECD95}"/>
              </a:ext>
            </a:extLst>
          </p:cNvPr>
          <p:cNvSpPr/>
          <p:nvPr/>
        </p:nvSpPr>
        <p:spPr>
          <a:xfrm>
            <a:off x="6388523" y="3602372"/>
            <a:ext cx="1062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99,9</a:t>
            </a:r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ADF9E3E7-829B-4A8A-B0A7-E047B90E8AE7}"/>
              </a:ext>
            </a:extLst>
          </p:cNvPr>
          <p:cNvSpPr/>
          <p:nvPr/>
        </p:nvSpPr>
        <p:spPr>
          <a:xfrm>
            <a:off x="7801880" y="3604591"/>
            <a:ext cx="1113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175,8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="" xmlns:a16="http://schemas.microsoft.com/office/drawing/2014/main" id="{551678DA-71B8-4158-BEB7-A84F3FF2496C}"/>
              </a:ext>
            </a:extLst>
          </p:cNvPr>
          <p:cNvSpPr/>
          <p:nvPr/>
        </p:nvSpPr>
        <p:spPr>
          <a:xfrm>
            <a:off x="345893" y="3601822"/>
            <a:ext cx="1716823" cy="5597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8B555025-99FF-41E0-B8C7-FEC7B010BED4}"/>
              </a:ext>
            </a:extLst>
          </p:cNvPr>
          <p:cNvSpPr/>
          <p:nvPr/>
        </p:nvSpPr>
        <p:spPr>
          <a:xfrm>
            <a:off x="323720" y="3648561"/>
            <a:ext cx="1818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БЕЗВОЗМЕЗДНЫЕ ПОСТУПЛЕНИЯ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58013" y="3324348"/>
            <a:ext cx="10767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них: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="" xmlns:a16="http://schemas.microsoft.com/office/drawing/2014/main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9425" y="4940713"/>
            <a:ext cx="938278" cy="87397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="" xmlns:a16="http://schemas.microsoft.com/office/drawing/2014/main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8491" y="3866655"/>
            <a:ext cx="938278" cy="87397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8491" y="2771096"/>
            <a:ext cx="938278" cy="87397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79" name="Рисунок 78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8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44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2" name="Picture 6" descr="https://insights.dice.com/wp-content/uploads/2017/09/shutterstock_380228170.jpg"/>
          <p:cNvPicPr>
            <a:picLocks noChangeAspect="1" noChangeArrowheads="1"/>
          </p:cNvPicPr>
          <p:nvPr/>
        </p:nvPicPr>
        <p:blipFill>
          <a:blip r:embed="rId3" cstate="print"/>
          <a:srcRect l="69771" b="5565"/>
          <a:stretch>
            <a:fillRect/>
          </a:stretch>
        </p:blipFill>
        <p:spPr bwMode="auto">
          <a:xfrm>
            <a:off x="2061713" y="1604798"/>
            <a:ext cx="2294399" cy="5253204"/>
          </a:xfrm>
          <a:prstGeom prst="rect">
            <a:avLst/>
          </a:prstGeom>
          <a:noFill/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279067" y="452669"/>
            <a:ext cx="82313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ХАРАКТЕРИСТИКИ </a:t>
            </a:r>
          </a:p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КОНСОЛИДИРОВАННОГО БЮДЖЕТА за 2020 год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339818" y="2521439"/>
            <a:ext cx="1783910" cy="55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760010" y="4007858"/>
            <a:ext cx="5337683" cy="112677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371337" y="2579615"/>
            <a:ext cx="11852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ДОХОДЫ</a:t>
            </a:r>
            <a:endParaRPr lang="ru-RU" sz="1200" b="1" spc="133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551678DA-71B8-4158-BEB7-A84F3FF2496C}"/>
              </a:ext>
            </a:extLst>
          </p:cNvPr>
          <p:cNvSpPr/>
          <p:nvPr/>
        </p:nvSpPr>
        <p:spPr>
          <a:xfrm>
            <a:off x="339821" y="4691851"/>
            <a:ext cx="1783907" cy="55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8B555025-99FF-41E0-B8C7-FEC7B010BED4}"/>
              </a:ext>
            </a:extLst>
          </p:cNvPr>
          <p:cNvSpPr/>
          <p:nvPr/>
        </p:nvSpPr>
        <p:spPr>
          <a:xfrm>
            <a:off x="328808" y="4773150"/>
            <a:ext cx="14007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133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BF78BA82-5F04-47D9-B295-907E2A21F3CF}"/>
              </a:ext>
            </a:extLst>
          </p:cNvPr>
          <p:cNvSpPr/>
          <p:nvPr/>
        </p:nvSpPr>
        <p:spPr>
          <a:xfrm>
            <a:off x="339821" y="5753990"/>
            <a:ext cx="1783907" cy="55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85613" y="5991635"/>
            <a:ext cx="938279" cy="87397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CD20AA29-CC7C-445B-A1DD-150BC8CE0599}"/>
              </a:ext>
            </a:extLst>
          </p:cNvPr>
          <p:cNvSpPr/>
          <p:nvPr/>
        </p:nvSpPr>
        <p:spPr>
          <a:xfrm>
            <a:off x="318771" y="5843978"/>
            <a:ext cx="1510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133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ДЕФИЦИТ</a:t>
            </a:r>
            <a:endParaRPr lang="ru-RU" sz="1200" b="1" spc="133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B0CFEAA9-08C1-406E-B0BB-6A10659F5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227553" y="4021516"/>
            <a:ext cx="5337683" cy="1126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3A5FB8B0-4F2C-43B3-A285-5F2CE6C2FC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3562524" y="4007856"/>
            <a:ext cx="5337683" cy="112678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648270BF-44F3-4E18-8429-EC2297FB7B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015171" y="4002117"/>
            <a:ext cx="5337683" cy="112678"/>
          </a:xfrm>
          <a:prstGeom prst="rect">
            <a:avLst/>
          </a:prstGeom>
        </p:spPr>
      </p:pic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AE3390D4-7AF5-4C76-BD9F-E5128C3936CF}"/>
              </a:ext>
            </a:extLst>
          </p:cNvPr>
          <p:cNvSpPr/>
          <p:nvPr/>
        </p:nvSpPr>
        <p:spPr>
          <a:xfrm>
            <a:off x="3386615" y="1462041"/>
            <a:ext cx="1529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Плановые бюджетные назначения</a:t>
            </a:r>
            <a:endParaRPr lang="ru-RU" sz="14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41532AD1-9BC5-4BBB-BC44-F03F1FD07B29}"/>
              </a:ext>
            </a:extLst>
          </p:cNvPr>
          <p:cNvSpPr/>
          <p:nvPr/>
        </p:nvSpPr>
        <p:spPr>
          <a:xfrm>
            <a:off x="4925148" y="1715519"/>
            <a:ext cx="12310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Исполнено</a:t>
            </a:r>
            <a:endParaRPr lang="ru-RU" sz="14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E4A67B8B-2CE5-4FBF-B5A7-7A284A7B7017}"/>
              </a:ext>
            </a:extLst>
          </p:cNvPr>
          <p:cNvSpPr/>
          <p:nvPr/>
        </p:nvSpPr>
        <p:spPr>
          <a:xfrm>
            <a:off x="6163800" y="1715519"/>
            <a:ext cx="1576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исполнения</a:t>
            </a:r>
            <a:endParaRPr lang="ru-RU" sz="12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191F29B7-964F-4D95-9941-C9A9B2843207}"/>
              </a:ext>
            </a:extLst>
          </p:cNvPr>
          <p:cNvSpPr/>
          <p:nvPr/>
        </p:nvSpPr>
        <p:spPr>
          <a:xfrm>
            <a:off x="7558790" y="1565309"/>
            <a:ext cx="1765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Динамика к 2019 году, %</a:t>
            </a:r>
            <a:endParaRPr lang="ru-RU" sz="12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36C7C92E-0E4B-4580-935A-FAAFDA337F03}"/>
              </a:ext>
            </a:extLst>
          </p:cNvPr>
          <p:cNvSpPr/>
          <p:nvPr/>
        </p:nvSpPr>
        <p:spPr>
          <a:xfrm>
            <a:off x="243833" y="1469974"/>
            <a:ext cx="14630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</a:t>
            </a:r>
            <a:r>
              <a:rPr lang="ru-RU" sz="1600" b="1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руб.</a:t>
            </a:r>
            <a:endParaRPr lang="ru-RU" sz="16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B86720E6-3DFA-493F-987B-92FAFB77B2C3}"/>
              </a:ext>
            </a:extLst>
          </p:cNvPr>
          <p:cNvSpPr/>
          <p:nvPr/>
        </p:nvSpPr>
        <p:spPr>
          <a:xfrm>
            <a:off x="3390904" y="2534137"/>
            <a:ext cx="1466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253 345,9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3ECDDD1F-0F01-4072-90CD-74A58A3C8AAA}"/>
              </a:ext>
            </a:extLst>
          </p:cNvPr>
          <p:cNvSpPr/>
          <p:nvPr/>
        </p:nvSpPr>
        <p:spPr>
          <a:xfrm>
            <a:off x="3409954" y="5820493"/>
            <a:ext cx="1419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-20 181,0</a:t>
            </a:r>
            <a:endParaRPr lang="ru-RU" spc="133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22F0E7A4-FB83-4376-A75D-75537101D959}"/>
              </a:ext>
            </a:extLst>
          </p:cNvPr>
          <p:cNvSpPr/>
          <p:nvPr/>
        </p:nvSpPr>
        <p:spPr>
          <a:xfrm>
            <a:off x="3409954" y="4740771"/>
            <a:ext cx="1419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275 899,2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0B268A59-E0CF-420B-8EB4-BFF54550BF70}"/>
              </a:ext>
            </a:extLst>
          </p:cNvPr>
          <p:cNvSpPr/>
          <p:nvPr/>
        </p:nvSpPr>
        <p:spPr>
          <a:xfrm>
            <a:off x="4860032" y="2526328"/>
            <a:ext cx="1381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257 191,5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9D483A35-1E66-44F4-BB70-485A54FEF7D1}"/>
              </a:ext>
            </a:extLst>
          </p:cNvPr>
          <p:cNvSpPr/>
          <p:nvPr/>
        </p:nvSpPr>
        <p:spPr>
          <a:xfrm>
            <a:off x="4875634" y="5809400"/>
            <a:ext cx="1352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-4 328,0</a:t>
            </a:r>
            <a:endParaRPr lang="ru-RU" spc="133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82EA24F9-D412-497D-A670-39BD93506BF3}"/>
              </a:ext>
            </a:extLst>
          </p:cNvPr>
          <p:cNvSpPr/>
          <p:nvPr/>
        </p:nvSpPr>
        <p:spPr>
          <a:xfrm>
            <a:off x="4860032" y="4732961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261 519,5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E86F8F66-69C1-4CE5-8EEF-DBEE4EE56376}"/>
              </a:ext>
            </a:extLst>
          </p:cNvPr>
          <p:cNvSpPr/>
          <p:nvPr/>
        </p:nvSpPr>
        <p:spPr>
          <a:xfrm>
            <a:off x="6436998" y="2515087"/>
            <a:ext cx="1015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101,5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E2807490-C143-447B-BD5E-EE2D354691BA}"/>
              </a:ext>
            </a:extLst>
          </p:cNvPr>
          <p:cNvSpPr/>
          <p:nvPr/>
        </p:nvSpPr>
        <p:spPr>
          <a:xfrm>
            <a:off x="6522106" y="5820493"/>
            <a:ext cx="858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FDF63252-13B9-4031-88E5-BC242F3ECD95}"/>
              </a:ext>
            </a:extLst>
          </p:cNvPr>
          <p:cNvSpPr/>
          <p:nvPr/>
        </p:nvSpPr>
        <p:spPr>
          <a:xfrm>
            <a:off x="6444208" y="4731245"/>
            <a:ext cx="1062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94,8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5C362C0F-6768-4A21-9B5E-66B9F6867E12}"/>
              </a:ext>
            </a:extLst>
          </p:cNvPr>
          <p:cNvSpPr/>
          <p:nvPr/>
        </p:nvSpPr>
        <p:spPr>
          <a:xfrm>
            <a:off x="7819718" y="2517307"/>
            <a:ext cx="114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116,2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271050E7-57C5-4FF6-B25B-AB5FF2DE691E}"/>
              </a:ext>
            </a:extLst>
          </p:cNvPr>
          <p:cNvSpPr/>
          <p:nvPr/>
        </p:nvSpPr>
        <p:spPr>
          <a:xfrm>
            <a:off x="7962266" y="5822713"/>
            <a:ext cx="858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ADF9E3E7-829B-4A8A-B0A7-E047B90E8AE7}"/>
              </a:ext>
            </a:extLst>
          </p:cNvPr>
          <p:cNvSpPr/>
          <p:nvPr/>
        </p:nvSpPr>
        <p:spPr>
          <a:xfrm>
            <a:off x="7851248" y="4733464"/>
            <a:ext cx="1113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115,5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22F0E7A4-FB83-4376-A75D-75537101D959}"/>
              </a:ext>
            </a:extLst>
          </p:cNvPr>
          <p:cNvSpPr/>
          <p:nvPr/>
        </p:nvSpPr>
        <p:spPr>
          <a:xfrm>
            <a:off x="3419475" y="3602372"/>
            <a:ext cx="140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181 434,7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82EA24F9-D412-497D-A670-39BD93506BF3}"/>
              </a:ext>
            </a:extLst>
          </p:cNvPr>
          <p:cNvSpPr/>
          <p:nvPr/>
        </p:nvSpPr>
        <p:spPr>
          <a:xfrm>
            <a:off x="4860033" y="3604088"/>
            <a:ext cx="14032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185 447,3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FDF63252-13B9-4031-88E5-BC242F3ECD95}"/>
              </a:ext>
            </a:extLst>
          </p:cNvPr>
          <p:cNvSpPr/>
          <p:nvPr/>
        </p:nvSpPr>
        <p:spPr>
          <a:xfrm>
            <a:off x="6444208" y="3602372"/>
            <a:ext cx="1062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102,2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xmlns="" id="{ADF9E3E7-829B-4A8A-B0A7-E047B90E8AE7}"/>
              </a:ext>
            </a:extLst>
          </p:cNvPr>
          <p:cNvSpPr/>
          <p:nvPr/>
        </p:nvSpPr>
        <p:spPr>
          <a:xfrm>
            <a:off x="7851248" y="3604591"/>
            <a:ext cx="1113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102,7</a:t>
            </a:r>
            <a:endParaRPr lang="ru-RU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xmlns="" id="{551678DA-71B8-4158-BEB7-A84F3FF2496C}"/>
              </a:ext>
            </a:extLst>
          </p:cNvPr>
          <p:cNvSpPr/>
          <p:nvPr/>
        </p:nvSpPr>
        <p:spPr>
          <a:xfrm>
            <a:off x="345896" y="3621022"/>
            <a:ext cx="1777833" cy="6912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8B555025-99FF-41E0-B8C7-FEC7B010BED4}"/>
              </a:ext>
            </a:extLst>
          </p:cNvPr>
          <p:cNvSpPr/>
          <p:nvPr/>
        </p:nvSpPr>
        <p:spPr>
          <a:xfrm>
            <a:off x="323722" y="3615989"/>
            <a:ext cx="21600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spc="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Собственные</a:t>
            </a:r>
          </a:p>
          <a:p>
            <a:r>
              <a:rPr lang="ru-RU" sz="900" b="1" spc="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(налоговые и неналоговые) доходы</a:t>
            </a:r>
            <a:endParaRPr lang="ru-RU" sz="900" b="1" spc="133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8016" y="3324351"/>
            <a:ext cx="10767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них:</a:t>
            </a:r>
            <a:endParaRPr lang="ru-RU" sz="1200" b="1" spc="133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89425" y="4940716"/>
            <a:ext cx="938279" cy="87397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xmlns="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88492" y="2771099"/>
            <a:ext cx="938279" cy="87397"/>
          </a:xfrm>
          <a:prstGeom prst="rect">
            <a:avLst/>
          </a:prstGeom>
        </p:spPr>
      </p:pic>
      <p:sp>
        <p:nvSpPr>
          <p:cNvPr id="8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16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-3130"/>
            <a:ext cx="112085" cy="6861132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6291103" y="164637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78" y="70285"/>
            <a:ext cx="346015" cy="478396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xmlns="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92851" y="3871015"/>
            <a:ext cx="947891" cy="8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44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Овал 87"/>
          <p:cNvSpPr/>
          <p:nvPr/>
        </p:nvSpPr>
        <p:spPr>
          <a:xfrm>
            <a:off x="5543549" y="3690681"/>
            <a:ext cx="2295613" cy="231959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sz="1600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5" name="Диаграмма 74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07788368"/>
              </p:ext>
            </p:extLst>
          </p:nvPr>
        </p:nvGraphicFramePr>
        <p:xfrm>
          <a:off x="5543550" y="3774219"/>
          <a:ext cx="2333625" cy="2169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4035517" y="5445613"/>
            <a:ext cx="136515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1463767" y="5807563"/>
            <a:ext cx="1574708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3578317" y="4064488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1378042" y="4197838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1368517" y="3588238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5286"/>
            <a:ext cx="112676" cy="6858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20" name="Прямоугольник: скругленные углы 44">
            <a:extLst>
              <a:ext uri="{FF2B5EF4-FFF2-40B4-BE49-F238E27FC236}">
                <a16:creationId xmlns:a16="http://schemas.microsoft.com/office/drawing/2014/main" xmlns="" id="{9374C60B-73EA-4C10-8752-4880010A7226}"/>
              </a:ext>
            </a:extLst>
          </p:cNvPr>
          <p:cNvSpPr/>
          <p:nvPr/>
        </p:nvSpPr>
        <p:spPr>
          <a:xfrm>
            <a:off x="610650" y="1404945"/>
            <a:ext cx="4828125" cy="1509706"/>
          </a:xfrm>
          <a:prstGeom prst="roundRect">
            <a:avLst/>
          </a:prstGeom>
          <a:noFill/>
          <a:ln w="19050">
            <a:solidFill>
              <a:srgbClr val="006BB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39085" y="1312375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6BB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384903" y="501056"/>
            <a:ext cx="8382000" cy="822919"/>
          </a:xfrm>
        </p:spPr>
        <p:txBody>
          <a:bodyPr>
            <a:noAutofit/>
          </a:bodyPr>
          <a:lstStyle/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 на реализацию национальных проектов в 20</a:t>
            </a:r>
            <a:r>
              <a:rPr lang="en-US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году </a:t>
            </a:r>
            <a:endParaRPr lang="ru-RU" sz="24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: скругленные углы 44">
            <a:extLst>
              <a:ext uri="{FF2B5EF4-FFF2-40B4-BE49-F238E27FC236}">
                <a16:creationId xmlns:a16="http://schemas.microsoft.com/office/drawing/2014/main" xmlns="" id="{9374C60B-73EA-4C10-8752-4880010A7226}"/>
              </a:ext>
            </a:extLst>
          </p:cNvPr>
          <p:cNvSpPr/>
          <p:nvPr/>
        </p:nvSpPr>
        <p:spPr>
          <a:xfrm>
            <a:off x="582076" y="4743451"/>
            <a:ext cx="4856700" cy="1981200"/>
          </a:xfrm>
          <a:prstGeom prst="round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: скругленные углы 44">
            <a:extLst>
              <a:ext uri="{FF2B5EF4-FFF2-40B4-BE49-F238E27FC236}">
                <a16:creationId xmlns:a16="http://schemas.microsoft.com/office/drawing/2014/main" xmlns="" id="{9374C60B-73EA-4C10-8752-4880010A7226}"/>
              </a:ext>
            </a:extLst>
          </p:cNvPr>
          <p:cNvSpPr/>
          <p:nvPr/>
        </p:nvSpPr>
        <p:spPr>
          <a:xfrm>
            <a:off x="620175" y="3048001"/>
            <a:ext cx="4828125" cy="1562100"/>
          </a:xfrm>
          <a:prstGeom prst="roundRect">
            <a:avLst/>
          </a:prstGeom>
          <a:noFill/>
          <a:ln w="19050">
            <a:solidFill>
              <a:srgbClr val="CCCC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881062" y="1389674"/>
            <a:ext cx="2776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Человеческий капитал</a:t>
            </a:r>
            <a:endParaRPr lang="ru-RU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1357930" y="1711803"/>
            <a:ext cx="12328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spc="1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Демография</a:t>
            </a:r>
            <a:endParaRPr lang="ru-RU" sz="1200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1357929" y="2321403"/>
            <a:ext cx="16995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spc="1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Здравоохранение</a:t>
            </a:r>
            <a:endParaRPr lang="ru-RU" sz="1200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3721266" y="1690194"/>
            <a:ext cx="13757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spc="1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Образование</a:t>
            </a:r>
            <a:endParaRPr lang="ru-RU" sz="1200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3754960" y="2337752"/>
            <a:ext cx="13757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spc="1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Культура</a:t>
            </a:r>
            <a:endParaRPr lang="ru-RU" sz="1200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1454242" y="1959463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1390649" y="195932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497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руб.</a:t>
            </a:r>
            <a:endParaRPr lang="ru-RU" sz="105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1416142" y="2588113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3800093" y="1922643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3790142" y="2586976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1377997" y="2603185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855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руб.</a:t>
            </a:r>
            <a:endParaRPr lang="ru-RU" sz="105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3764364" y="192975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104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руб.</a:t>
            </a:r>
            <a:endParaRPr lang="ru-RU" sz="105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3784409" y="2598210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руб.</a:t>
            </a:r>
            <a:endParaRPr lang="ru-RU" sz="105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48610" y="2941150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CC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653387" y="3045925"/>
            <a:ext cx="108614" cy="110247"/>
          </a:xfrm>
          <a:prstGeom prst="ellipse">
            <a:avLst/>
          </a:prstGeom>
          <a:solidFill>
            <a:srgbClr val="CCCC00"/>
          </a:solidFill>
          <a:ln w="38100">
            <a:solidFill>
              <a:srgbClr val="CCC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29560" y="4655650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957262" y="3056549"/>
            <a:ext cx="4167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Комфортная среда для жизни</a:t>
            </a:r>
            <a:endParaRPr lang="ru-RU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2488" y="174783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6300" y="2386013"/>
            <a:ext cx="4381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76588" y="1681163"/>
            <a:ext cx="5238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9925" y="2381250"/>
            <a:ext cx="495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2488" y="3333750"/>
            <a:ext cx="4857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1538" y="3919538"/>
            <a:ext cx="466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95613" y="3790950"/>
            <a:ext cx="5238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42963" y="5076825"/>
            <a:ext cx="5619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8675" y="6110288"/>
            <a:ext cx="5905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 cstate="print"/>
          <a:srcRect t="12319"/>
          <a:stretch>
            <a:fillRect/>
          </a:stretch>
        </p:blipFill>
        <p:spPr bwMode="auto">
          <a:xfrm>
            <a:off x="3471863" y="4867275"/>
            <a:ext cx="6000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05163" y="5829300"/>
            <a:ext cx="5619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1300780" y="3331053"/>
            <a:ext cx="40713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Безопасные и качественные автомобильные дороги</a:t>
            </a:r>
            <a:endParaRPr lang="ru-RU" sz="12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3453428" y="3816828"/>
            <a:ext cx="21663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Жилье и городская среда</a:t>
            </a:r>
            <a:endParaRPr lang="ru-RU" sz="12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1348405" y="3969228"/>
            <a:ext cx="12328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spc="1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Экология</a:t>
            </a:r>
            <a:endParaRPr lang="ru-RU" sz="1200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1333499" y="357857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,3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1371599" y="420722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1 958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3533774" y="407387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1386502" y="5007453"/>
            <a:ext cx="2975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Малое и среднее предпринимательство </a:t>
            </a:r>
          </a:p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поддержка индивидуальной предпринимательской инициативы</a:t>
            </a:r>
            <a:endParaRPr lang="ru-RU" sz="12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3686175" y="5798028"/>
            <a:ext cx="18192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Производительность труда и поддержка занятости</a:t>
            </a:r>
            <a:endParaRPr lang="ru-RU" sz="12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3986829" y="4807428"/>
            <a:ext cx="1699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Международная кооперация </a:t>
            </a:r>
          </a:p>
          <a:p>
            <a:pPr defTabSz="914377"/>
            <a:r>
              <a:rPr lang="ru-RU" sz="12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экспорт</a:t>
            </a:r>
            <a:endParaRPr lang="ru-RU" sz="12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1888D8AA-55E7-4022-9E34-24CF27079C78}"/>
              </a:ext>
            </a:extLst>
          </p:cNvPr>
          <p:cNvSpPr/>
          <p:nvPr/>
        </p:nvSpPr>
        <p:spPr>
          <a:xfrm>
            <a:off x="1386503" y="6150453"/>
            <a:ext cx="19567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200" spc="1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Цифровая экономика</a:t>
            </a:r>
            <a:endParaRPr lang="ru-RU" sz="1200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881062" y="4751999"/>
            <a:ext cx="4167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Экономический рост</a:t>
            </a:r>
            <a:endParaRPr lang="ru-RU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1447799" y="578837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937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1454242" y="6388588"/>
            <a:ext cx="1498507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1457324" y="6369399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4000499" y="542642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3768818" y="6388588"/>
            <a:ext cx="1308008" cy="250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3762374" y="6378924"/>
            <a:ext cx="170497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ru-RU" sz="105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</a:t>
            </a:r>
            <a:r>
              <a:rPr lang="ru-RU" sz="10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5553075" y="1400360"/>
            <a:ext cx="359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УКАЗ ПРЕЗИДЕНТА РОССИИ</a:t>
            </a:r>
          </a:p>
          <a:p>
            <a:pPr defTabSz="914377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07.05.2018 № 204 </a:t>
            </a:r>
          </a:p>
          <a:p>
            <a:pPr defTabSz="914377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НАЦИОНАЛЬНЫХ ЦЕЛЯХ  </a:t>
            </a:r>
          </a:p>
          <a:p>
            <a:pPr defTabSz="914377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СТРАТЕГИЧЕСКИХ ЗАДАЧАХ РАЗВИТИЯ РОССИЙСКОЙ ФЕДЕРАЦИИ НА ПЕРИОД </a:t>
            </a:r>
          </a:p>
          <a:p>
            <a:pPr defTabSz="914377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2024 ГОДА»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028608" y="4477628"/>
            <a:ext cx="1326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US" sz="4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</a:t>
            </a:r>
            <a:r>
              <a:rPr lang="ru-RU" sz="4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4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ru-RU" sz="4000" b="1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9" name="Picture 5" descr="D:\Users\Veremeychuk\Pictures\Материалы к презентации (отчет 2019)\Слайд 2\Рисунок4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74555" y="3495465"/>
            <a:ext cx="841375" cy="841375"/>
          </a:xfrm>
          <a:prstGeom prst="rect">
            <a:avLst/>
          </a:prstGeom>
          <a:noFill/>
        </p:spPr>
      </p:pic>
      <p:pic>
        <p:nvPicPr>
          <p:cNvPr id="80" name="Picture 4" descr="D:\Users\Veremeychuk\Pictures\Материалы к презентации (отчет 2019)\Слайд 2\Рисунок3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973927" y="5395762"/>
            <a:ext cx="841375" cy="841375"/>
          </a:xfrm>
          <a:prstGeom prst="rect">
            <a:avLst/>
          </a:prstGeom>
          <a:noFill/>
        </p:spPr>
      </p:pic>
      <p:pic>
        <p:nvPicPr>
          <p:cNvPr id="81" name="Picture 2" descr="D:\Users\Veremeychuk\Pictures\Материалы к презентации (отчет 2019)\Слайд 2\Рисунок1.png"/>
          <p:cNvPicPr>
            <a:picLocks noChangeAspect="1" noChangeArrowheads="1"/>
          </p:cNvPicPr>
          <p:nvPr/>
        </p:nvPicPr>
        <p:blipFill>
          <a:blip r:embed="rId19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4000" contrast="63000"/>
          </a:blip>
          <a:srcRect/>
          <a:stretch>
            <a:fillRect/>
          </a:stretch>
        </p:blipFill>
        <p:spPr bwMode="auto">
          <a:xfrm>
            <a:off x="7972128" y="4435625"/>
            <a:ext cx="854075" cy="847725"/>
          </a:xfrm>
          <a:prstGeom prst="rect">
            <a:avLst/>
          </a:prstGeom>
          <a:noFill/>
        </p:spPr>
      </p:pic>
      <p:sp>
        <p:nvSpPr>
          <p:cNvPr id="82" name="TextBox 81"/>
          <p:cNvSpPr txBox="1"/>
          <p:nvPr/>
        </p:nvSpPr>
        <p:spPr>
          <a:xfrm>
            <a:off x="7989978" y="3706104"/>
            <a:ext cx="78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endParaRPr lang="ru-RU" sz="2000" b="1" dirty="0" smtClean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3" name="Пятиугольник 82">
            <a:extLst>
              <a:ext uri="{FF2B5EF4-FFF2-40B4-BE49-F238E27FC236}">
                <a16:creationId xmlns:a16="http://schemas.microsoft.com/office/drawing/2014/main" xmlns="" id="{344327ED-5C4A-4616-B750-18E84C7E7A17}"/>
              </a:ext>
            </a:extLst>
          </p:cNvPr>
          <p:cNvSpPr/>
          <p:nvPr/>
        </p:nvSpPr>
        <p:spPr>
          <a:xfrm>
            <a:off x="5635718" y="2864337"/>
            <a:ext cx="1747774" cy="559798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xmlns="" id="{DFDAFA29-17E0-437B-B47E-507C63216112}"/>
              </a:ext>
            </a:extLst>
          </p:cNvPr>
          <p:cNvSpPr/>
          <p:nvPr/>
        </p:nvSpPr>
        <p:spPr>
          <a:xfrm>
            <a:off x="5667236" y="2978498"/>
            <a:ext cx="1724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рублей</a:t>
            </a:r>
            <a:r>
              <a:rPr lang="ru-RU" sz="14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4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5" name="Рисунок 84">
            <a:extLst>
              <a:ext uri="{FF2B5EF4-FFF2-40B4-BE49-F238E27FC236}">
                <a16:creationId xmlns:a16="http://schemas.microsoft.com/office/drawing/2014/main" xmlns="" id="{9435B279-0030-4C3C-83F0-7C5BA87797C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207409" y="3113996"/>
            <a:ext cx="938278" cy="87397"/>
          </a:xfrm>
          <a:prstGeom prst="rect">
            <a:avLst/>
          </a:prstGeom>
        </p:spPr>
      </p:pic>
      <p:sp>
        <p:nvSpPr>
          <p:cNvPr id="86" name="TextBox 85"/>
          <p:cNvSpPr txBox="1"/>
          <p:nvPr/>
        </p:nvSpPr>
        <p:spPr>
          <a:xfrm>
            <a:off x="8009028" y="4658604"/>
            <a:ext cx="78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ru-RU" sz="2000" b="1" dirty="0" smtClean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989978" y="5611104"/>
            <a:ext cx="78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1,</a:t>
            </a:r>
            <a:r>
              <a:rPr lang="en-US" sz="2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ru-RU" sz="2000" b="1" dirty="0" smtClean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9" name="Picture 5" descr="D:\Users\Veremeychuk\Pictures\Материалы к презентации (отчет 2019)\Слайд 2\Рисунок4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19125" y="1399966"/>
            <a:ext cx="148180" cy="148180"/>
          </a:xfrm>
          <a:prstGeom prst="rect">
            <a:avLst/>
          </a:prstGeom>
          <a:noFill/>
        </p:spPr>
      </p:pic>
      <p:pic>
        <p:nvPicPr>
          <p:cNvPr id="90" name="Picture 2" descr="D:\Users\Veremeychuk\Pictures\Материалы к презентации (отчет 2019)\Слайд 2\Рисунок1.png"/>
          <p:cNvPicPr>
            <a:picLocks noChangeAspect="1" noChangeArrowheads="1"/>
          </p:cNvPicPr>
          <p:nvPr/>
        </p:nvPicPr>
        <p:blipFill>
          <a:blip r:embed="rId19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4000" contrast="63000"/>
          </a:blip>
          <a:srcRect/>
          <a:stretch>
            <a:fillRect/>
          </a:stretch>
        </p:blipFill>
        <p:spPr bwMode="auto">
          <a:xfrm>
            <a:off x="620918" y="3025927"/>
            <a:ext cx="166183" cy="164948"/>
          </a:xfrm>
          <a:prstGeom prst="rect">
            <a:avLst/>
          </a:prstGeom>
          <a:noFill/>
        </p:spPr>
      </p:pic>
      <p:pic>
        <p:nvPicPr>
          <p:cNvPr id="91" name="Picture 4" descr="D:\Users\Veremeychuk\Pictures\Материалы к презентации (отчет 2019)\Слайд 2\Рисунок3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09600" y="4729249"/>
            <a:ext cx="166600" cy="166600"/>
          </a:xfrm>
          <a:prstGeom prst="rect">
            <a:avLst/>
          </a:prstGeom>
          <a:noFill/>
        </p:spPr>
      </p:pic>
      <p:pic>
        <p:nvPicPr>
          <p:cNvPr id="78" name="Рисунок 77" descr="Нац_проекты_лого_син_лев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423288" y="416736"/>
            <a:ext cx="1482587" cy="1107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/>
          <p:cNvGraphicFramePr/>
          <p:nvPr/>
        </p:nvGraphicFramePr>
        <p:xfrm>
          <a:off x="-394985" y="2278757"/>
          <a:ext cx="5338460" cy="35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5286"/>
            <a:ext cx="112676" cy="685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18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0564" y="619554"/>
            <a:ext cx="5603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национальных проектов</a:t>
            </a:r>
          </a:p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</a:t>
            </a:r>
            <a:r>
              <a:rPr lang="en-US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году и на 202</a:t>
            </a:r>
            <a:r>
              <a:rPr lang="en-US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-202</a:t>
            </a:r>
            <a:r>
              <a:rPr lang="en-US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годы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1603" y="3999228"/>
            <a:ext cx="5337682" cy="11267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200084" y="1533710"/>
            <a:ext cx="1895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Наиболее</a:t>
            </a:r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бюджетоёмкие нацпроекты </a:t>
            </a:r>
          </a:p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году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62125" y="2583384"/>
            <a:ext cx="1305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8,5 млрд руб.</a:t>
            </a:r>
            <a:endParaRPr lang="ru-RU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85901" y="2991593"/>
            <a:ext cx="12920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7,3 млрд руб.</a:t>
            </a:r>
            <a:endParaRPr lang="ru-RU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4062" y="3891521"/>
            <a:ext cx="1305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3,2 млрд руб.</a:t>
            </a:r>
            <a:endParaRPr lang="ru-RU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60099" y="5160523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E31E2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Овал 43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64295" y="5684028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EDE31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349145" y="5048791"/>
            <a:ext cx="20707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Безопасные и качественные автомобильные дороги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368294" y="5599303"/>
            <a:ext cx="2736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Здравоохранение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339243" y="4840517"/>
            <a:ext cx="27563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Демография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58027" y="4932091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57C95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377819" y="5837428"/>
            <a:ext cx="1805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Жилье и городская среда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Овал 5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72583" y="5941203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647701" y="3439268"/>
            <a:ext cx="1303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4,9 млрд руб.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7" name="Диаграмма 76"/>
          <p:cNvGraphicFramePr/>
          <p:nvPr/>
        </p:nvGraphicFramePr>
        <p:xfrm>
          <a:off x="3428999" y="1943100"/>
          <a:ext cx="5591176" cy="323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3333750" y="1619993"/>
            <a:ext cx="990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млрд руб.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0" name="Рисунок 79" descr="Нац_проекты_лого_син_лев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38900" y="416736"/>
            <a:ext cx="2466975" cy="1842450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5448300" y="5773028"/>
            <a:ext cx="3505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региональных проектов </a:t>
            </a:r>
          </a:p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млрд рублей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2" name="Правая фигурная скобка 81"/>
          <p:cNvSpPr/>
          <p:nvPr/>
        </p:nvSpPr>
        <p:spPr>
          <a:xfrm rot="5400000">
            <a:off x="6641304" y="3550445"/>
            <a:ext cx="833439" cy="3524249"/>
          </a:xfrm>
          <a:prstGeom prst="rightBrace">
            <a:avLst/>
          </a:prstGeom>
          <a:ln w="190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3714751" y="5734928"/>
            <a:ext cx="1809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42 региональных проекта </a:t>
            </a:r>
          </a:p>
        </p:txBody>
      </p:sp>
      <p:cxnSp>
        <p:nvCxnSpPr>
          <p:cNvPr id="86" name="Прямая со стрелкой 85"/>
          <p:cNvCxnSpPr/>
          <p:nvPr/>
        </p:nvCxnSpPr>
        <p:spPr>
          <a:xfrm>
            <a:off x="4600575" y="5162550"/>
            <a:ext cx="0" cy="581025"/>
          </a:xfrm>
          <a:prstGeom prst="straightConnector1">
            <a:avLst/>
          </a:prstGeom>
          <a:ln w="19050">
            <a:solidFill>
              <a:schemeClr val="bg2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1645320" y="1629653"/>
            <a:ext cx="1367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млрд руб.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4301" y="4315568"/>
            <a:ext cx="1305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1,9 млрд руб.</a:t>
            </a:r>
            <a:endParaRPr lang="ru-RU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64295" y="6274578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2860A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358769" y="6199378"/>
            <a:ext cx="18057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Экология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 descr="https://opab-kursk.ru/content/regions_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0584">
            <a:off x="543971" y="1416154"/>
            <a:ext cx="8290730" cy="5534649"/>
          </a:xfrm>
          <a:prstGeom prst="rect">
            <a:avLst/>
          </a:prstGeom>
          <a:noFill/>
        </p:spPr>
      </p:pic>
      <p:graphicFrame>
        <p:nvGraphicFramePr>
          <p:cNvPr id="45" name="Диаграмма 44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77928910"/>
              </p:ext>
            </p:extLst>
          </p:nvPr>
        </p:nvGraphicFramePr>
        <p:xfrm>
          <a:off x="2267744" y="2180862"/>
          <a:ext cx="3888432" cy="4175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1" name="Диаграмма 160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77928910"/>
              </p:ext>
            </p:extLst>
          </p:nvPr>
        </p:nvGraphicFramePr>
        <p:xfrm>
          <a:off x="-324544" y="1892829"/>
          <a:ext cx="3888432" cy="4233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251520" y="548680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НА СОЦИАЛЬНУЮ СФЕРУ за 2020 год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15D30BC3-1C82-42B2-98E9-EB0056E5516E}"/>
              </a:ext>
            </a:extLst>
          </p:cNvPr>
          <p:cNvSpPr txBox="1"/>
          <p:nvPr/>
        </p:nvSpPr>
        <p:spPr>
          <a:xfrm>
            <a:off x="3442426" y="1441424"/>
            <a:ext cx="2630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субъектам РФ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0" name="Рисунок 69">
            <a:extLst>
              <a:ext uri="{FF2B5EF4-FFF2-40B4-BE49-F238E27FC236}">
                <a16:creationId xmlns="" xmlns:a16="http://schemas.microsoft.com/office/drawing/2014/main" id="{EBE72085-9FC3-4BD0-8195-CF8F3ABC3F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16766"/>
            <a:ext cx="9144000" cy="355815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5D30BC3-1C82-42B2-98E9-EB0056E5516E}"/>
              </a:ext>
            </a:extLst>
          </p:cNvPr>
          <p:cNvSpPr txBox="1"/>
          <p:nvPr/>
        </p:nvSpPr>
        <p:spPr>
          <a:xfrm>
            <a:off x="299044" y="1441424"/>
            <a:ext cx="3229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Ростовской области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Группа 33"/>
          <p:cNvGrpSpPr/>
          <p:nvPr/>
        </p:nvGrpSpPr>
        <p:grpSpPr>
          <a:xfrm>
            <a:off x="179513" y="5829268"/>
            <a:ext cx="3960440" cy="637763"/>
            <a:chOff x="943440" y="5038700"/>
            <a:chExt cx="3272523" cy="637762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47355" y="5144412"/>
              <a:ext cx="144000" cy="19200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13832" y="5038700"/>
              <a:ext cx="31021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Расходы на социальную сферу</a:t>
              </a:r>
              <a:endParaRPr lang="ru-RU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0075" y="5368685"/>
              <a:ext cx="15552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Иные расходы</a:t>
              </a:r>
              <a:endParaRPr lang="ru-RU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43440" y="5468262"/>
              <a:ext cx="144000" cy="192000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-3130"/>
            <a:ext cx="112085" cy="6861132"/>
          </a:xfrm>
          <a:prstGeom prst="rect">
            <a:avLst/>
          </a:prstGeom>
        </p:spPr>
      </p:pic>
      <p:graphicFrame>
        <p:nvGraphicFramePr>
          <p:cNvPr id="49" name="Диаграмма 48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77928910"/>
              </p:ext>
            </p:extLst>
          </p:nvPr>
        </p:nvGraphicFramePr>
        <p:xfrm>
          <a:off x="5621163" y="2276873"/>
          <a:ext cx="3847381" cy="4261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15D30BC3-1C82-42B2-98E9-EB0056E5516E}"/>
              </a:ext>
            </a:extLst>
          </p:cNvPr>
          <p:cNvSpPr txBox="1"/>
          <p:nvPr/>
        </p:nvSpPr>
        <p:spPr>
          <a:xfrm>
            <a:off x="6405920" y="1305151"/>
            <a:ext cx="2630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Южному федеральному округу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4498" name="AutoShape 2" descr="https://transmarelogistics.com/wp-content/uploads/2019/01/russia.sv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4500" name="AutoShape 4" descr="https://transmarelogistics.com/wp-content/uploads/2019/01/russia.sv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4502" name="AutoShape 6" descr="https://transmarelogistics.com/wp-content/uploads/2019/01/russia.sv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4504" name="AutoShape 8" descr="https://transmarelogistics.com/wp-content/uploads/2019/01/russia.sv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4506" name="AutoShape 10" descr="https://transmarelogistics.com/wp-content/uploads/2019/01/russia.sv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" name="Группа 75"/>
          <p:cNvGrpSpPr/>
          <p:nvPr/>
        </p:nvGrpSpPr>
        <p:grpSpPr>
          <a:xfrm>
            <a:off x="7236296" y="3429000"/>
            <a:ext cx="936104" cy="1056117"/>
            <a:chOff x="-1086932" y="4631440"/>
            <a:chExt cx="1035170" cy="914402"/>
          </a:xfrm>
        </p:grpSpPr>
        <p:sp>
          <p:nvSpPr>
            <p:cNvPr id="73" name="Овал 72"/>
            <p:cNvSpPr/>
            <p:nvPr/>
          </p:nvSpPr>
          <p:spPr>
            <a:xfrm>
              <a:off x="-1082648" y="4631440"/>
              <a:ext cx="927067" cy="91440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34518" name="Picture 22" descr="D:\Users\Divchur\Downloads\img5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1086932" y="4710022"/>
              <a:ext cx="1035170" cy="776377"/>
            </a:xfrm>
            <a:prstGeom prst="rect">
              <a:avLst/>
            </a:prstGeom>
            <a:noFill/>
          </p:spPr>
        </p:pic>
      </p:grpSp>
      <p:sp>
        <p:nvSpPr>
          <p:cNvPr id="77" name="Овал 76"/>
          <p:cNvSpPr/>
          <p:nvPr/>
        </p:nvSpPr>
        <p:spPr>
          <a:xfrm>
            <a:off x="1403648" y="3429000"/>
            <a:ext cx="792088" cy="1056117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l="-3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8" name="Picture 15" descr="D:\Users\Divchur\Downloads\480z480_front_1009_0_0_0_e231de47f86098c592d007816db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59628" y="3234715"/>
            <a:ext cx="960444" cy="1250403"/>
          </a:xfrm>
          <a:prstGeom prst="rect">
            <a:avLst/>
          </a:prstGeom>
          <a:noFill/>
        </p:spPr>
      </p:pic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15D30BC3-1C82-42B2-98E9-EB0056E5516E}"/>
              </a:ext>
            </a:extLst>
          </p:cNvPr>
          <p:cNvSpPr txBox="1"/>
          <p:nvPr/>
        </p:nvSpPr>
        <p:spPr>
          <a:xfrm>
            <a:off x="6372201" y="961371"/>
            <a:ext cx="2630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75040" y="6405331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19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91103" y="164637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78" y="70285"/>
            <a:ext cx="346015" cy="47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Users\Divchur\Downloads\pngegg (4).png"/>
          <p:cNvPicPr>
            <a:picLocks noChangeAspect="1" noChangeArrowheads="1"/>
          </p:cNvPicPr>
          <p:nvPr/>
        </p:nvPicPr>
        <p:blipFill>
          <a:blip r:embed="rId3" cstate="print"/>
          <a:srcRect t="11085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291103" y="164637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27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433988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</a:t>
            </a:fld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5796136" y="2072485"/>
            <a:ext cx="1800200" cy="1440001"/>
            <a:chOff x="4572000" y="1340768"/>
            <a:chExt cx="1800200" cy="1440000"/>
          </a:xfrm>
        </p:grpSpPr>
        <p:sp>
          <p:nvSpPr>
            <p:cNvPr id="37" name="Овал 36"/>
            <p:cNvSpPr/>
            <p:nvPr/>
          </p:nvSpPr>
          <p:spPr>
            <a:xfrm>
              <a:off x="4572000" y="1340768"/>
              <a:ext cx="1440000" cy="1440000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652120" y="1484784"/>
              <a:ext cx="720080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02239" y="1449145"/>
              <a:ext cx="672741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>
                  <a:solidFill>
                    <a:schemeClr val="accent2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grpSp>
        <p:nvGrpSpPr>
          <p:cNvPr id="4" name="Группа 31"/>
          <p:cNvGrpSpPr/>
          <p:nvPr/>
        </p:nvGrpSpPr>
        <p:grpSpPr>
          <a:xfrm>
            <a:off x="467544" y="4293096"/>
            <a:ext cx="1584177" cy="1440160"/>
            <a:chOff x="4757577" y="1340608"/>
            <a:chExt cx="1614623" cy="1440160"/>
          </a:xfrm>
        </p:grpSpPr>
        <p:sp>
          <p:nvSpPr>
            <p:cNvPr id="33" name="Овал 32"/>
            <p:cNvSpPr/>
            <p:nvPr/>
          </p:nvSpPr>
          <p:spPr>
            <a:xfrm>
              <a:off x="4757577" y="1340768"/>
              <a:ext cx="1439999" cy="1440000"/>
            </a:xfrm>
            <a:prstGeom prst="ellipse">
              <a:avLst/>
            </a:prstGeom>
            <a:ln w="38100">
              <a:solidFill>
                <a:schemeClr val="accent6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52120" y="1484784"/>
              <a:ext cx="720080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163908" y="1340608"/>
              <a:ext cx="68893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 smtClean="0">
                  <a:solidFill>
                    <a:schemeClr val="accent6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ru-RU" sz="5400" dirty="0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37" name="AutoShape 13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AutoShape 15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AutoShape 17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AutoShape 19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AutoShape 21" descr="https://imgp.golos.io/0x0/http:/sarafan-marketing.ru/wp-content/uploads/2013/04/vaginal-discharge.jp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179512" y="493394"/>
            <a:ext cx="89289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2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О БЮДЖЕТЕ В СЕТИ ИНТЕРНЕТ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-3130"/>
            <a:ext cx="112085" cy="686113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4178" y="70285"/>
            <a:ext cx="346015" cy="478396"/>
          </a:xfrm>
          <a:prstGeom prst="rect">
            <a:avLst/>
          </a:prstGeom>
        </p:spPr>
      </p:pic>
      <p:pic>
        <p:nvPicPr>
          <p:cNvPr id="1027" name="Picture 3" descr="D:\Users\Divchur\Downloads\Рисунок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7" y="1124745"/>
            <a:ext cx="2379884" cy="1490415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1487848" y="1217028"/>
            <a:ext cx="13260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ОТКРЫТЫЙ </a:t>
            </a:r>
          </a:p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БЮДЖЕТ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" name="Группа 61"/>
          <p:cNvGrpSpPr/>
          <p:nvPr/>
        </p:nvGrpSpPr>
        <p:grpSpPr>
          <a:xfrm>
            <a:off x="1835696" y="1780528"/>
            <a:ext cx="3600400" cy="2608579"/>
            <a:chOff x="-4613894" y="4250595"/>
            <a:chExt cx="3984501" cy="2608579"/>
          </a:xfrm>
        </p:grpSpPr>
        <p:pic>
          <p:nvPicPr>
            <p:cNvPr id="1028" name="Picture 4" descr="D:\Рабочий стол\Безымянный.png"/>
            <p:cNvPicPr>
              <a:picLocks noChangeAspect="1" noChangeArrowheads="1"/>
            </p:cNvPicPr>
            <p:nvPr/>
          </p:nvPicPr>
          <p:blipFill>
            <a:blip r:embed="rId7" cstate="print"/>
            <a:srcRect b="6506"/>
            <a:stretch>
              <a:fillRect/>
            </a:stretch>
          </p:blipFill>
          <p:spPr bwMode="auto">
            <a:xfrm>
              <a:off x="-4215740" y="4393704"/>
              <a:ext cx="3503222" cy="2303979"/>
            </a:xfrm>
            <a:prstGeom prst="rect">
              <a:avLst/>
            </a:prstGeom>
            <a:noFill/>
          </p:spPr>
        </p:pic>
        <p:pic>
          <p:nvPicPr>
            <p:cNvPr id="61" name="Picture 6" descr="https://www.deputy.com/assets/images/kiosk/kiosk-hero-f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-4613894" y="4250595"/>
              <a:ext cx="3984501" cy="2608579"/>
            </a:xfrm>
            <a:prstGeom prst="rect">
              <a:avLst/>
            </a:prstGeom>
            <a:noFill/>
          </p:spPr>
        </p:pic>
      </p:grpSp>
      <p:pic>
        <p:nvPicPr>
          <p:cNvPr id="3" name="Picture 4" descr="http://www.pngpix.com/wp-content/uploads/2016/10/PNGPIX-COM-Monitor-PNG-Transparent-Imag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3525011"/>
            <a:ext cx="3888432" cy="3456384"/>
          </a:xfrm>
          <a:prstGeom prst="rect">
            <a:avLst/>
          </a:prstGeom>
          <a:noFill/>
        </p:spPr>
      </p:pic>
      <p:pic>
        <p:nvPicPr>
          <p:cNvPr id="13" name="Picture 6" descr="D:\Рабочий стол\Безымянный3333.png"/>
          <p:cNvPicPr>
            <a:picLocks noChangeAspect="1" noChangeArrowheads="1"/>
          </p:cNvPicPr>
          <p:nvPr/>
        </p:nvPicPr>
        <p:blipFill>
          <a:blip r:embed="rId10" cstate="print"/>
          <a:srcRect b="3192"/>
          <a:stretch>
            <a:fillRect/>
          </a:stretch>
        </p:blipFill>
        <p:spPr bwMode="auto">
          <a:xfrm>
            <a:off x="5076056" y="3717032"/>
            <a:ext cx="2880320" cy="2400267"/>
          </a:xfrm>
          <a:prstGeom prst="rect">
            <a:avLst/>
          </a:prstGeom>
          <a:noFill/>
        </p:spPr>
      </p:pic>
      <p:grpSp>
        <p:nvGrpSpPr>
          <p:cNvPr id="6" name="Группа 31"/>
          <p:cNvGrpSpPr/>
          <p:nvPr/>
        </p:nvGrpSpPr>
        <p:grpSpPr>
          <a:xfrm>
            <a:off x="1331640" y="5061181"/>
            <a:ext cx="2520280" cy="1796820"/>
            <a:chOff x="1187622" y="3795885"/>
            <a:chExt cx="2232250" cy="1387351"/>
          </a:xfrm>
        </p:grpSpPr>
        <p:pic>
          <p:nvPicPr>
            <p:cNvPr id="36" name="Picture 2" descr="D:\Рабочий стол\Безымянный.png"/>
            <p:cNvPicPr>
              <a:picLocks noChangeAspect="1" noChangeArrowheads="1"/>
            </p:cNvPicPr>
            <p:nvPr/>
          </p:nvPicPr>
          <p:blipFill>
            <a:blip r:embed="rId11" cstate="print"/>
            <a:srcRect r="5263" b="13876"/>
            <a:stretch>
              <a:fillRect/>
            </a:stretch>
          </p:blipFill>
          <p:spPr bwMode="auto">
            <a:xfrm>
              <a:off x="2051720" y="3939902"/>
              <a:ext cx="1296144" cy="720080"/>
            </a:xfrm>
            <a:prstGeom prst="rect">
              <a:avLst/>
            </a:prstGeom>
            <a:noFill/>
          </p:spPr>
        </p:pic>
        <p:pic>
          <p:nvPicPr>
            <p:cNvPr id="66" name="Picture 10" descr="https://www.freepngimg.com/thumb/smartphone/73146-smartphone-mockup-selfie-samsung-note-camera-galaxy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1187622" y="3795885"/>
              <a:ext cx="2232250" cy="1387351"/>
            </a:xfrm>
            <a:prstGeom prst="rect">
              <a:avLst/>
            </a:prstGeom>
            <a:noFill/>
          </p:spPr>
        </p:pic>
      </p:grpSp>
      <p:sp>
        <p:nvSpPr>
          <p:cNvPr id="40" name="TextBox 39"/>
          <p:cNvSpPr txBox="1"/>
          <p:nvPr/>
        </p:nvSpPr>
        <p:spPr>
          <a:xfrm>
            <a:off x="1630982" y="4389107"/>
            <a:ext cx="1572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БЮДЖЕТ</a:t>
            </a:r>
          </a:p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ДЛЯ ГРАЖДАН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912996" y="2180861"/>
            <a:ext cx="2246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ОФИЦИАЛЬНЫЙ </a:t>
            </a:r>
          </a:p>
          <a:p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САЙТ МИНИСТЕРСТВА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/>
          <p:cNvGraphicFramePr/>
          <p:nvPr/>
        </p:nvGraphicFramePr>
        <p:xfrm>
          <a:off x="2900963" y="1733909"/>
          <a:ext cx="6768000" cy="4994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55940" y="31227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44" y="483077"/>
            <a:ext cx="9031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ОБЛАСТНОГО БЮДЖЕТА ПО РАЗДЕЛАМ И ПОДРАЗДЕЛАМ КЛАССИФИКАЦИИ РАСХОДОВ БЮДЖЕТОВ В 2020 ГОДУ </a:t>
            </a:r>
          </a:p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219 717,3 </a:t>
            </a:r>
            <a:r>
              <a:rPr lang="ru-RU" sz="20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graphicFrame>
        <p:nvGraphicFramePr>
          <p:cNvPr id="20" name="Схема 19"/>
          <p:cNvGraphicFramePr/>
          <p:nvPr/>
        </p:nvGraphicFramePr>
        <p:xfrm>
          <a:off x="146650" y="1811550"/>
          <a:ext cx="2587924" cy="4796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908625" y="6313543"/>
          <a:ext cx="609600" cy="192405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136,3</a:t>
                      </a:r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045125" y="5965610"/>
          <a:ext cx="456050" cy="192405"/>
        </p:xfrm>
        <a:graphic>
          <a:graphicData uri="http://schemas.openxmlformats.org/drawingml/2006/table">
            <a:tbl>
              <a:tblPr/>
              <a:tblGrid>
                <a:gridCol w="456050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260,8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91575" y="5581292"/>
          <a:ext cx="609600" cy="245011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245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457,1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038797" y="5303678"/>
          <a:ext cx="609600" cy="192405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213,3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3098263" y="4967363"/>
          <a:ext cx="609600" cy="192405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353,1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186253" y="4634613"/>
          <a:ext cx="609600" cy="192405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005,2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327149" y="4284612"/>
          <a:ext cx="609600" cy="192405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240,8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3496948" y="3950367"/>
          <a:ext cx="641342" cy="192405"/>
        </p:xfrm>
        <a:graphic>
          <a:graphicData uri="http://schemas.openxmlformats.org/drawingml/2006/table">
            <a:tbl>
              <a:tblPr/>
              <a:tblGrid>
                <a:gridCol w="641342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564,7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692106" y="3608990"/>
          <a:ext cx="684707" cy="192405"/>
        </p:xfrm>
        <a:graphic>
          <a:graphicData uri="http://schemas.openxmlformats.org/drawingml/2006/table">
            <a:tbl>
              <a:tblPr/>
              <a:tblGrid>
                <a:gridCol w="684707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334,1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821501" y="3262618"/>
          <a:ext cx="883000" cy="192405"/>
        </p:xfrm>
        <a:graphic>
          <a:graphicData uri="http://schemas.openxmlformats.org/drawingml/2006/table">
            <a:tbl>
              <a:tblPr/>
              <a:tblGrid>
                <a:gridCol w="883000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657,9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4270076" y="2934929"/>
          <a:ext cx="699315" cy="192405"/>
        </p:xfrm>
        <a:graphic>
          <a:graphicData uri="http://schemas.openxmlformats.org/drawingml/2006/table">
            <a:tbl>
              <a:tblPr/>
              <a:tblGrid>
                <a:gridCol w="699315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734,0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675517" y="2592059"/>
          <a:ext cx="715991" cy="192405"/>
        </p:xfrm>
        <a:graphic>
          <a:graphicData uri="http://schemas.openxmlformats.org/drawingml/2006/table">
            <a:tbl>
              <a:tblPr/>
              <a:tblGrid>
                <a:gridCol w="715991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338,2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141342" y="2259308"/>
          <a:ext cx="672860" cy="192405"/>
        </p:xfrm>
        <a:graphic>
          <a:graphicData uri="http://schemas.openxmlformats.org/drawingml/2006/table">
            <a:tbl>
              <a:tblPr/>
              <a:tblGrid>
                <a:gridCol w="672860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113,6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5581291" y="1917933"/>
          <a:ext cx="698739" cy="192405"/>
        </p:xfrm>
        <a:graphic>
          <a:graphicData uri="http://schemas.openxmlformats.org/drawingml/2006/table">
            <a:tbl>
              <a:tblPr/>
              <a:tblGrid>
                <a:gridCol w="698739"/>
              </a:tblGrid>
              <a:tr h="190500">
                <a:tc>
                  <a:txBody>
                    <a:bodyPr/>
                    <a:lstStyle/>
                    <a:p>
                      <a:pPr marL="0" algn="r" defTabSz="914377" rtl="0" eaLnBrk="1" fontAlgn="b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308,2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6537900" y="4230168"/>
            <a:ext cx="265785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том числе страховой взнос на обязательное медицинское страхование неработающего населения –</a:t>
            </a:r>
          </a:p>
          <a:p>
            <a:pPr algn="ctr" defTabSz="914377"/>
            <a:r>
              <a:rPr lang="ru-RU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17 639,6 млн рублей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131579" y="1960370"/>
            <a:ext cx="1914525" cy="1780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2384" y="4160741"/>
            <a:ext cx="4994685" cy="17552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505644" y="1899054"/>
            <a:ext cx="51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77" fontAlgn="b"/>
            <a:r>
              <a:rPr lang="ru-RU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88047" y="1630391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ru-RU" sz="1200" b="1" dirty="0">
                <a:solidFill>
                  <a:srgbClr val="E7E6E6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6771" y="4238390"/>
            <a:ext cx="4994685" cy="175526"/>
          </a:xfrm>
          <a:prstGeom prst="rect">
            <a:avLst/>
          </a:prstGeom>
        </p:spPr>
      </p:pic>
      <p:sp>
        <p:nvSpPr>
          <p:cNvPr id="39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47573" y="6347726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20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5770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 descr="8af9d0b9a2a35970e784711be25ffed7_1024_683_cropp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1265" y="4362995"/>
            <a:ext cx="1332411" cy="1332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" name="Рисунок 49" descr="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7224" y="2018957"/>
            <a:ext cx="2394858" cy="170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61" name="Диаграмма 160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77928910"/>
              </p:ext>
            </p:extLst>
          </p:nvPr>
        </p:nvGraphicFramePr>
        <p:xfrm>
          <a:off x="307049" y="1925032"/>
          <a:ext cx="4171949" cy="4671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21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15D30BC3-1C82-42B2-98E9-EB0056E5516E}"/>
              </a:ext>
            </a:extLst>
          </p:cNvPr>
          <p:cNvSpPr txBox="1"/>
          <p:nvPr/>
        </p:nvSpPr>
        <p:spPr>
          <a:xfrm>
            <a:off x="4791097" y="1453679"/>
            <a:ext cx="3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spcBef>
                <a:spcPts val="600"/>
              </a:spcBef>
              <a:spcAft>
                <a:spcPts val="120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консолидированного бюджета за 2020 год</a:t>
            </a:r>
            <a:endParaRPr lang="ru-RU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0" name="Рисунок 69">
            <a:extLst>
              <a:ext uri="{FF2B5EF4-FFF2-40B4-BE49-F238E27FC236}">
                <a16:creationId xmlns="" xmlns:a16="http://schemas.microsoft.com/office/drawing/2014/main" id="{EBE72085-9FC3-4BD0-8195-CF8F3ABC3F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988" y="1393683"/>
            <a:ext cx="8299048" cy="259804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5D30BC3-1C82-42B2-98E9-EB0056E5516E}"/>
              </a:ext>
            </a:extLst>
          </p:cNvPr>
          <p:cNvSpPr txBox="1"/>
          <p:nvPr/>
        </p:nvSpPr>
        <p:spPr>
          <a:xfrm>
            <a:off x="152402" y="1444775"/>
            <a:ext cx="4271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консолидированного </a:t>
            </a:r>
          </a:p>
          <a:p>
            <a:pPr algn="ctr" defTabSz="914377"/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бюджета за 2019 год</a:t>
            </a:r>
            <a:endParaRPr lang="ru-RU" sz="16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2" name="Диаграмма 71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07788368"/>
              </p:ext>
            </p:extLst>
          </p:nvPr>
        </p:nvGraphicFramePr>
        <p:xfrm>
          <a:off x="4905375" y="3409950"/>
          <a:ext cx="2590800" cy="2257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7" name="Диаграмма 156">
            <a:extLst>
              <a:ext uri="{FF2B5EF4-FFF2-40B4-BE49-F238E27FC236}">
                <a16:creationId xmlns="" xmlns:a16="http://schemas.microsoft.com/office/drawing/2014/main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477810672"/>
              </p:ext>
            </p:extLst>
          </p:nvPr>
        </p:nvGraphicFramePr>
        <p:xfrm>
          <a:off x="4787812" y="1939289"/>
          <a:ext cx="4171949" cy="4671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58" name="TextBox 157"/>
          <p:cNvSpPr txBox="1"/>
          <p:nvPr/>
        </p:nvSpPr>
        <p:spPr>
          <a:xfrm>
            <a:off x="1524000" y="3161212"/>
            <a:ext cx="1297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4 619,3 </a:t>
            </a:r>
            <a:r>
              <a:rPr lang="ru-RU" sz="1200" b="1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руб.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069873" y="3262245"/>
            <a:ext cx="1497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5 754,9</a:t>
            </a:r>
          </a:p>
          <a:p>
            <a:pPr algn="ctr" defTabSz="914377"/>
            <a:r>
              <a:rPr lang="ru-RU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млн руб.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2" name="Группа 33"/>
          <p:cNvGrpSpPr/>
          <p:nvPr/>
        </p:nvGrpSpPr>
        <p:grpSpPr>
          <a:xfrm>
            <a:off x="458995" y="5042512"/>
            <a:ext cx="4467497" cy="1532708"/>
            <a:chOff x="932220" y="5038700"/>
            <a:chExt cx="4086169" cy="1417237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47355" y="514441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13832" y="5038700"/>
              <a:ext cx="2207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Физическая культура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0075" y="5368685"/>
              <a:ext cx="17091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Массовый спорт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99806" y="5695925"/>
              <a:ext cx="27366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Спорт высших достижений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0329" y="6026599"/>
              <a:ext cx="3918060" cy="429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Другие вопросы в области физической </a:t>
              </a:r>
            </a:p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культуры и спорта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43440" y="5468262"/>
              <a:ext cx="144000" cy="144000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37830" y="5792112"/>
              <a:ext cx="144000" cy="144000"/>
            </a:xfrm>
            <a:prstGeom prst="ellipse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32220" y="611035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5" name="Прямоугольник 44"/>
          <p:cNvSpPr/>
          <p:nvPr/>
        </p:nvSpPr>
        <p:spPr>
          <a:xfrm>
            <a:off x="104503" y="426719"/>
            <a:ext cx="88130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и динамика расходов консолидированного бюджета Ростовской области по разделу </a:t>
            </a:r>
          </a:p>
          <a:p>
            <a:pPr algn="ctr"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«Физическая культура и спорт» в 2019-2020 годах </a:t>
            </a:r>
          </a:p>
        </p:txBody>
      </p:sp>
      <p:grpSp>
        <p:nvGrpSpPr>
          <p:cNvPr id="3" name="Группа 33"/>
          <p:cNvGrpSpPr/>
          <p:nvPr/>
        </p:nvGrpSpPr>
        <p:grpSpPr>
          <a:xfrm>
            <a:off x="4993511" y="5039644"/>
            <a:ext cx="4467497" cy="1532708"/>
            <a:chOff x="932220" y="5038700"/>
            <a:chExt cx="4086169" cy="1417237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47355" y="514441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113832" y="5038700"/>
              <a:ext cx="2207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Физическая культура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00075" y="5368685"/>
              <a:ext cx="17091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Массовый спорт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99806" y="5695925"/>
              <a:ext cx="27366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Спорт высших достижений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100329" y="6026599"/>
              <a:ext cx="3918060" cy="429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Другие вопросы в области физической </a:t>
              </a:r>
            </a:p>
            <a:p>
              <a:pPr defTabSz="914377"/>
              <a:r>
                <a:rPr lang="ru-RU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культуры и спорта</a:t>
              </a:r>
              <a:endParaRPr lang="ru-RU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1" name="Овал 50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43440" y="5468262"/>
              <a:ext cx="144000" cy="144000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4" name="Овал 53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37830" y="5792112"/>
              <a:ext cx="144000" cy="144000"/>
            </a:xfrm>
            <a:prstGeom prst="ellipse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5" name="Овал 54">
              <a:extLst>
                <a:ext uri="{FF2B5EF4-FFF2-40B4-BE49-F238E27FC236}">
                  <a16:creationId xmlns:a16="http://schemas.microsoft.com/office/drawing/2014/main" xmlns="" id="{7E909DD6-2C27-401C-BD8F-D844B7F74BD4}"/>
                </a:ext>
              </a:extLst>
            </p:cNvPr>
            <p:cNvSpPr/>
            <p:nvPr/>
          </p:nvSpPr>
          <p:spPr>
            <a:xfrm>
              <a:off x="932220" y="611035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</p:grp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Додонова\2021\ОТЧЕТ_2020\картинки\img15511281669362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8063346" y="415347"/>
            <a:ext cx="926276" cy="865524"/>
          </a:xfrm>
          <a:prstGeom prst="rect">
            <a:avLst/>
          </a:prstGeom>
          <a:noFill/>
        </p:spPr>
      </p:pic>
      <p:graphicFrame>
        <p:nvGraphicFramePr>
          <p:cNvPr id="38" name="Диаграмма 37"/>
          <p:cNvGraphicFramePr/>
          <p:nvPr/>
        </p:nvGraphicFramePr>
        <p:xfrm>
          <a:off x="886259" y="1897166"/>
          <a:ext cx="5918302" cy="2533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13653" y="239806"/>
            <a:ext cx="8382000" cy="1041994"/>
          </a:xfrm>
        </p:spPr>
        <p:txBody>
          <a:bodyPr>
            <a:noAutofit/>
          </a:bodyPr>
          <a:lstStyle/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ДИНАМИКА РАСХОДОВ </a:t>
            </a:r>
            <a:r>
              <a:rPr lang="ru-RU" sz="2400" b="1" spc="1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КОНСОЛИДИРОВАННОГО БЮДЖЕТА НА КУЛЬТУРУ, КИНЕМАТОГРАФИЮ</a:t>
            </a:r>
            <a:endParaRPr lang="ru-RU" sz="2400" b="1" spc="1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9242" y="3210860"/>
            <a:ext cx="430887" cy="11102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defTabSz="914377"/>
            <a:r>
              <a:rPr lang="ru-RU" sz="1600" b="1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ГОД</a:t>
            </a:r>
            <a:endParaRPr lang="ru-RU" sz="1600" b="1" dirty="0">
              <a:solidFill>
                <a:prstClr val="white">
                  <a:lumMod val="50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39025" y="2048129"/>
            <a:ext cx="430887" cy="11102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defTabSz="914377"/>
            <a:r>
              <a:rPr lang="ru-RU" sz="1600" b="1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2020 ГОД</a:t>
            </a:r>
            <a:endParaRPr lang="ru-RU" sz="1600" b="1" dirty="0">
              <a:solidFill>
                <a:prstClr val="white">
                  <a:lumMod val="50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3264283" y="1884655"/>
            <a:ext cx="2475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– 10 054,8</a:t>
            </a:r>
            <a:endParaRPr lang="ru-RU" sz="20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3323855" y="3008370"/>
            <a:ext cx="2339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– 9 928,8</a:t>
            </a:r>
            <a:endParaRPr lang="ru-RU" sz="20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4488154" y="3621761"/>
            <a:ext cx="1188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3 881,8</a:t>
            </a:r>
            <a:endParaRPr lang="ru-RU" sz="20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A8369114-E1E5-46C7-9FEF-42862A2334F9}"/>
              </a:ext>
            </a:extLst>
          </p:cNvPr>
          <p:cNvSpPr/>
          <p:nvPr/>
        </p:nvSpPr>
        <p:spPr>
          <a:xfrm>
            <a:off x="2661547" y="3631240"/>
            <a:ext cx="11860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altLang="ru-RU" sz="20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6 047,0</a:t>
            </a:r>
            <a:endParaRPr lang="ru-RU" altLang="ru-RU" sz="20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60480" y="2517269"/>
            <a:ext cx="1287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altLang="ru-RU" sz="20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6 049,6</a:t>
            </a:r>
            <a:endParaRPr lang="ru-RU" altLang="ru-RU" sz="20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588183" y="2505762"/>
            <a:ext cx="1157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altLang="ru-RU" sz="20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4 005,2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09A0B27D-6305-4139-B383-19D9D55CCA87}"/>
              </a:ext>
            </a:extLst>
          </p:cNvPr>
          <p:cNvSpPr/>
          <p:nvPr/>
        </p:nvSpPr>
        <p:spPr>
          <a:xfrm>
            <a:off x="932900" y="1486198"/>
            <a:ext cx="1648375" cy="4335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92CF8687-76B7-49F7-9B8F-7F747396AE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1745" y="1687240"/>
            <a:ext cx="942080" cy="99765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896AB485-A559-494F-97B6-2D8F660F77ED}"/>
              </a:ext>
            </a:extLst>
          </p:cNvPr>
          <p:cNvSpPr/>
          <p:nvPr/>
        </p:nvSpPr>
        <p:spPr>
          <a:xfrm>
            <a:off x="971661" y="1550285"/>
            <a:ext cx="17239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  <a:endParaRPr lang="ru-RU" sz="1400" b="1" spc="133" dirty="0">
              <a:solidFill>
                <a:prstClr val="black">
                  <a:lumMod val="65000"/>
                  <a:lumOff val="3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1130211" y="4287190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5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srgbClr val="FE6C12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1227152" y="4213208"/>
            <a:ext cx="207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местный бюджет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1125662" y="4521476"/>
            <a:ext cx="108000" cy="1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1215779" y="4447494"/>
            <a:ext cx="207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областной бюджет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D6BF794F-2937-4FBF-ADF1-2412B12AB8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623133" y="1270659"/>
            <a:ext cx="7520867" cy="110766"/>
          </a:xfrm>
          <a:prstGeom prst="rect">
            <a:avLst/>
          </a:prstGeom>
        </p:spPr>
      </p:pic>
      <p:sp>
        <p:nvSpPr>
          <p:cNvPr id="2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22</a:t>
            </a:fld>
            <a:endParaRPr lang="ru-RU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pic>
        <p:nvPicPr>
          <p:cNvPr id="1033" name="Picture 9" descr="D:\Мои документы\Додонова\2021\ОТЧЕТ_2020\картинки\6Dad5YhL9vw.jpg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905126" y="4114800"/>
            <a:ext cx="3305174" cy="695325"/>
          </a:xfrm>
          <a:prstGeom prst="rect">
            <a:avLst/>
          </a:prstGeom>
          <a:noFill/>
        </p:spPr>
      </p:pic>
      <p:pic>
        <p:nvPicPr>
          <p:cNvPr id="1034" name="Picture 10" descr="D:\Мои документы\Додонова\2021\ОТЧЕТ_2020\картинки\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7154" y="1352880"/>
            <a:ext cx="8807450" cy="5608637"/>
          </a:xfrm>
          <a:prstGeom prst="rect">
            <a:avLst/>
          </a:prstGeom>
          <a:noFill/>
        </p:spPr>
      </p:pic>
      <p:sp>
        <p:nvSpPr>
          <p:cNvPr id="27" name="Номер слайда 7"/>
          <p:cNvSpPr txBox="1">
            <a:spLocks/>
          </p:cNvSpPr>
          <p:nvPr/>
        </p:nvSpPr>
        <p:spPr>
          <a:xfrm>
            <a:off x="6719200" y="64394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377">
              <a:defRPr/>
            </a:pPr>
            <a:fld id="{5EF39995-16CF-4D62-BCE6-FD7BF02B2388}" type="slidenum">
              <a:rPr lang="ru-RU" sz="1200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r" defTabSz="914377">
                <a:defRPr/>
              </a:pPr>
              <a:t>22</a:t>
            </a:fld>
            <a:endParaRPr lang="ru-RU" sz="1200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Рисунок 8"/>
          <p:cNvPicPr/>
          <p:nvPr/>
        </p:nvPicPr>
        <p:blipFill>
          <a:blip r:embed="rId3" cstate="print"/>
          <a:stretch/>
        </p:blipFill>
        <p:spPr>
          <a:xfrm>
            <a:off x="0" y="0"/>
            <a:ext cx="92880" cy="6869160"/>
          </a:xfrm>
          <a:prstGeom prst="rect">
            <a:avLst/>
          </a:prstGeom>
          <a:ln>
            <a:noFill/>
          </a:ln>
        </p:spPr>
      </p:pic>
      <p:sp>
        <p:nvSpPr>
          <p:cNvPr id="123" name="CustomShape 3"/>
          <p:cNvSpPr/>
          <p:nvPr/>
        </p:nvSpPr>
        <p:spPr>
          <a:xfrm>
            <a:off x="6291000" y="142200"/>
            <a:ext cx="2894040" cy="226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defTabSz="914377"/>
            <a:r>
              <a:rPr lang="ru-RU" sz="900" b="1" spc="-1" dirty="0">
                <a:solidFill>
                  <a:srgbClr val="2860A8"/>
                </a:solidFill>
                <a:latin typeface="Tahoma"/>
                <a:ea typeface="Tahoma"/>
              </a:rPr>
              <a:t>Министерство финансов Ростовской области</a:t>
            </a:r>
            <a:endParaRPr lang="ru-RU" sz="90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4" name="CustomShape 4"/>
          <p:cNvSpPr/>
          <p:nvPr/>
        </p:nvSpPr>
        <p:spPr>
          <a:xfrm>
            <a:off x="628560" y="1825560"/>
            <a:ext cx="7884720" cy="434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 defTabSz="914377"/>
            <a:fld id="{5E1A2FA7-23CD-4E56-8D7E-65F2CF81A2AD}" type="slidenum">
              <a:rPr lang="ru-RU" sz="1200" spc="-1">
                <a:solidFill>
                  <a:srgbClr val="8B8B8B"/>
                </a:solidFill>
                <a:latin typeface="Tahoma"/>
                <a:ea typeface="Tahoma"/>
              </a:rPr>
              <a:pPr algn="r" defTabSz="914377"/>
              <a:t>23</a:t>
            </a:fld>
            <a:endParaRPr lang="ru-RU" sz="1200" spc="-1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25" name="Рисунок 10"/>
          <p:cNvPicPr/>
          <p:nvPr/>
        </p:nvPicPr>
        <p:blipFill>
          <a:blip r:embed="rId4" cstate="print"/>
          <a:stretch/>
        </p:blipFill>
        <p:spPr>
          <a:xfrm>
            <a:off x="5937840" y="54000"/>
            <a:ext cx="395640" cy="476280"/>
          </a:xfrm>
          <a:prstGeom prst="rect">
            <a:avLst/>
          </a:prstGeom>
          <a:ln>
            <a:noFill/>
          </a:ln>
        </p:spPr>
      </p:pic>
      <p:sp>
        <p:nvSpPr>
          <p:cNvPr id="126" name="CustomShape 5"/>
          <p:cNvSpPr/>
          <p:nvPr/>
        </p:nvSpPr>
        <p:spPr>
          <a:xfrm>
            <a:off x="628560" y="357624"/>
            <a:ext cx="7884720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spAutoFit/>
          </a:bodyPr>
          <a:lstStyle/>
          <a:p>
            <a:pPr algn="ctr" defTabSz="914377"/>
            <a:endParaRPr lang="ru-RU" spc="-1" dirty="0">
              <a:solidFill>
                <a:prstClr val="black"/>
              </a:solidFill>
              <a:latin typeface="Arial"/>
            </a:endParaRPr>
          </a:p>
          <a:p>
            <a:pPr algn="ctr" defTabSz="914377"/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областного бюджета на молодежную </a:t>
            </a: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политику в 2020 </a:t>
            </a: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</a:t>
            </a:r>
          </a:p>
          <a:p>
            <a:pPr defTabSz="914377"/>
            <a:endParaRPr lang="ru-RU" sz="2000" spc="-1" dirty="0">
              <a:solidFill>
                <a:prstClr val="black"/>
              </a:solidFill>
              <a:latin typeface="Arial"/>
            </a:endParaRPr>
          </a:p>
          <a:p>
            <a:pPr defTabSz="914377"/>
            <a:endParaRPr lang="ru-RU" sz="2000" spc="-1" dirty="0">
              <a:solidFill>
                <a:prstClr val="black"/>
              </a:solidFill>
              <a:latin typeface="Aria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2777823602"/>
              </p:ext>
            </p:extLst>
          </p:nvPr>
        </p:nvGraphicFramePr>
        <p:xfrm>
          <a:off x="467544" y="1556792"/>
          <a:ext cx="8360016" cy="5047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7" name="CustomShape 6"/>
          <p:cNvSpPr/>
          <p:nvPr/>
        </p:nvSpPr>
        <p:spPr>
          <a:xfrm>
            <a:off x="2339752" y="2924944"/>
            <a:ext cx="1512168" cy="336600"/>
          </a:xfrm>
          <a:prstGeom prst="flowChartAlternateProcess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>
            <a:noAutofit/>
          </a:bodyPr>
          <a:lstStyle/>
          <a:p>
            <a:pPr algn="ctr" defTabSz="914377"/>
            <a:r>
              <a:rPr lang="ru-RU" sz="14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17,9 </a:t>
            </a:r>
            <a:r>
              <a:rPr lang="ru-RU" sz="10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000" spc="-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8" name="CustomShape 7"/>
          <p:cNvSpPr/>
          <p:nvPr/>
        </p:nvSpPr>
        <p:spPr>
          <a:xfrm>
            <a:off x="3923928" y="2924944"/>
            <a:ext cx="1512168" cy="341280"/>
          </a:xfrm>
          <a:prstGeom prst="flowChartAlternateProcess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>
            <a:noAutofit/>
          </a:bodyPr>
          <a:lstStyle/>
          <a:p>
            <a:pPr algn="ctr" defTabSz="914377"/>
            <a:r>
              <a:rPr lang="ru-RU" sz="14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45,3 </a:t>
            </a:r>
            <a:r>
              <a:rPr lang="ru-RU" sz="10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000" spc="-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9" name="CustomShape 8"/>
          <p:cNvSpPr/>
          <p:nvPr/>
        </p:nvSpPr>
        <p:spPr>
          <a:xfrm>
            <a:off x="5580112" y="2924944"/>
            <a:ext cx="1512168" cy="360040"/>
          </a:xfrm>
          <a:prstGeom prst="flowChartAlternateProcess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>
            <a:noAutofit/>
          </a:bodyPr>
          <a:lstStyle/>
          <a:p>
            <a:pPr algn="ctr" defTabSz="914377"/>
            <a:r>
              <a:rPr lang="ru-RU" sz="14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101,2 </a:t>
            </a:r>
            <a:r>
              <a:rPr lang="ru-RU" sz="10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000" spc="-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0" name="CustomShape 9"/>
          <p:cNvSpPr/>
          <p:nvPr/>
        </p:nvSpPr>
        <p:spPr>
          <a:xfrm>
            <a:off x="7236296" y="2924944"/>
            <a:ext cx="1440160" cy="360040"/>
          </a:xfrm>
          <a:prstGeom prst="flowChartAlternateProcess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>
            <a:noAutofit/>
          </a:bodyPr>
          <a:lstStyle/>
          <a:p>
            <a:pPr algn="ctr" defTabSz="914377"/>
            <a:r>
              <a:rPr lang="ru-RU" sz="14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4,0 </a:t>
            </a:r>
            <a:r>
              <a:rPr lang="ru-RU" sz="10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</a:t>
            </a:r>
            <a:r>
              <a:rPr lang="ru-RU" sz="1000" spc="-1" dirty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рублей</a:t>
            </a:r>
            <a:endParaRPr lang="ru-RU" sz="1000" spc="-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1" name="CustomShape 10"/>
          <p:cNvSpPr/>
          <p:nvPr/>
        </p:nvSpPr>
        <p:spPr>
          <a:xfrm>
            <a:off x="539552" y="2924944"/>
            <a:ext cx="1656184" cy="319680"/>
          </a:xfrm>
          <a:prstGeom prst="flowChartAlternateProcess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>
            <a:noAutofit/>
          </a:bodyPr>
          <a:lstStyle/>
          <a:p>
            <a:pPr algn="ctr" defTabSz="914377"/>
            <a:r>
              <a:rPr lang="ru-RU" sz="14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18,9 </a:t>
            </a:r>
            <a:r>
              <a:rPr lang="ru-RU" sz="1000" spc="-1" dirty="0" smtClean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000" spc="-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5949280"/>
            <a:ext cx="517391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7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Итого в 2020 году – 187,3 млн рублей</a:t>
            </a:r>
            <a:endParaRPr lang="ru-RU" sz="17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64825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23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550702" y="255064"/>
            <a:ext cx="68716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В 2020 ГОДУ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https://pbs.twimg.com/media/D-jtc2NXYAEFNhZ.jpg:large"/>
          <p:cNvPicPr>
            <a:picLocks noChangeAspect="1" noChangeArrowheads="1"/>
          </p:cNvPicPr>
          <p:nvPr/>
        </p:nvPicPr>
        <p:blipFill>
          <a:blip r:embed="rId2" cstate="print"/>
          <a:srcRect l="16406" r="8594"/>
          <a:stretch>
            <a:fillRect/>
          </a:stretch>
        </p:blipFill>
        <p:spPr bwMode="auto">
          <a:xfrm>
            <a:off x="179512" y="1772816"/>
            <a:ext cx="1938215" cy="19922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https://miro.medium.com/max/1200/0*irdyolN59DsE6Avr.jpg"/>
          <p:cNvPicPr>
            <a:picLocks noChangeAspect="1" noChangeArrowheads="1"/>
          </p:cNvPicPr>
          <p:nvPr/>
        </p:nvPicPr>
        <p:blipFill>
          <a:blip r:embed="rId3" cstate="print"/>
          <a:srcRect r="15094"/>
          <a:stretch>
            <a:fillRect/>
          </a:stretch>
        </p:blipFill>
        <p:spPr bwMode="auto">
          <a:xfrm>
            <a:off x="1979712" y="1772816"/>
            <a:ext cx="1944216" cy="20402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6" name="Picture 8" descr="https://xn--j1aarv.xn--p1ai/wp-content/uploads/2017/01/shutterstock_166551263.jpg"/>
          <p:cNvPicPr>
            <a:picLocks noChangeAspect="1" noChangeArrowheads="1"/>
          </p:cNvPicPr>
          <p:nvPr/>
        </p:nvPicPr>
        <p:blipFill>
          <a:blip r:embed="rId4" cstate="print"/>
          <a:srcRect l="-1903" t="13531" r="27696"/>
          <a:stretch>
            <a:fillRect/>
          </a:stretch>
        </p:blipFill>
        <p:spPr bwMode="auto">
          <a:xfrm>
            <a:off x="179512" y="3429000"/>
            <a:ext cx="1944216" cy="19442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-828600" y="573557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27 </a:t>
            </a:r>
            <a:r>
              <a:rPr lang="ru-RU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млрд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338 </a:t>
            </a:r>
            <a:r>
              <a:rPr lang="ru-RU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руб.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60" name="Picture 12" descr="https://kalugastat.gks.ru/storage/document_news/2021/03-19/fbBMqldd/adobestock-1361944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9" y="1954422"/>
            <a:ext cx="3324369" cy="30107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3563888" y="5063503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11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млрд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300 </a:t>
            </a:r>
            <a:r>
              <a:rPr lang="ru-RU" sz="20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млн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руб.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1316766"/>
            <a:ext cx="6120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Жилищно-коммунальное хозяйство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39"/>
            <a:ext cx="112676" cy="6858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291103" y="164637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4178" y="70285"/>
            <a:ext cx="346015" cy="47839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-972616" y="865360"/>
            <a:ext cx="6120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Отрасли национальной экономики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" name="Picture 2" descr="D:\Рабочий стол\photo_2019-08-03_11-03-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712" y="3501008"/>
            <a:ext cx="1933358" cy="19440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xmlns="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07788368"/>
              </p:ext>
            </p:extLst>
          </p:nvPr>
        </p:nvGraphicFramePr>
        <p:xfrm>
          <a:off x="592117" y="1276350"/>
          <a:ext cx="3627458" cy="336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9" name="Диаграмма 58"/>
          <p:cNvGraphicFramePr/>
          <p:nvPr/>
        </p:nvGraphicFramePr>
        <p:xfrm>
          <a:off x="3790950" y="5283145"/>
          <a:ext cx="1724025" cy="650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5286"/>
            <a:ext cx="112676" cy="685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25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20770" y="691556"/>
            <a:ext cx="8737479" cy="594319"/>
          </a:xfrm>
        </p:spPr>
        <p:txBody>
          <a:bodyPr>
            <a:noAutofit/>
          </a:bodyPr>
          <a:lstStyle/>
          <a:p>
            <a:pPr defTabSz="457189">
              <a:defRPr/>
            </a:pPr>
            <a:r>
              <a:rPr lang="ru-RU" sz="2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«Бюджет развития» Ростовской области в 2020 году</a:t>
            </a:r>
            <a:br>
              <a:rPr lang="ru-RU" sz="2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2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3816612" y="2714896"/>
            <a:ext cx="82800" cy="83701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3270122" y="1447800"/>
            <a:ext cx="397003" cy="25058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714750" y="1438275"/>
            <a:ext cx="742950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263230" y="2476500"/>
            <a:ext cx="727870" cy="14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Овал 53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24140" y="3583381"/>
            <a:ext cx="82800" cy="83701"/>
          </a:xfrm>
          <a:prstGeom prst="ellipse">
            <a:avLst/>
          </a:prstGeom>
          <a:noFill/>
          <a:ln w="38100">
            <a:solidFill>
              <a:srgbClr val="B88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87994" y="3515505"/>
            <a:ext cx="25655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Капитальный ремонт – 4 169,3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91276" y="3068552"/>
            <a:ext cx="2514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Приобретение основных средств – 10 050,9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Овал 5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24580" y="5695215"/>
            <a:ext cx="82800" cy="83701"/>
          </a:xfrm>
          <a:prstGeom prst="ellipse">
            <a:avLst/>
          </a:prstGeom>
          <a:noFill/>
          <a:ln w="38100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1" name="Овал 6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18014" y="5076480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83702" y="3809522"/>
            <a:ext cx="25983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Проектно-сметная документация и проектно-изыскательские работы – 812,3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95119" y="5611906"/>
            <a:ext cx="25273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Налоговые расходы (налоговые льготы инвесторам, реализующим крупные инвестпроекты) – 8 613,3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426194" y="2190750"/>
            <a:ext cx="24701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Дорожное хозяйство (строительство, реконструкция, капитальный ремонт дорог, разработка проектно-сметной документации) – 9 453,1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24140" y="4573981"/>
            <a:ext cx="82800" cy="83701"/>
          </a:xfrm>
          <a:prstGeom prst="ellipse">
            <a:avLst/>
          </a:prstGeom>
          <a:noFill/>
          <a:ln w="38100"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0" name="Овал 3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33665" y="3926281"/>
            <a:ext cx="82800" cy="83701"/>
          </a:xfrm>
          <a:prstGeom prst="ellipse">
            <a:avLst/>
          </a:prstGeom>
          <a:noFill/>
          <a:ln w="38100">
            <a:solidFill>
              <a:srgbClr val="43D6D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14615" y="2316556"/>
            <a:ext cx="82800" cy="83701"/>
          </a:xfrm>
          <a:prstGeom prst="ellipse">
            <a:avLst/>
          </a:prstGeom>
          <a:noFill/>
          <a:ln w="38100"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4" name="Овал 43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14615" y="1630756"/>
            <a:ext cx="81410" cy="74219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93227" y="4457222"/>
            <a:ext cx="2588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Государственная поддержка бизнеса – 1 201,3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402754" y="4971572"/>
            <a:ext cx="24650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Государственная поддержка агропромышленного комплекса – 3 669,7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410326" y="1515977"/>
            <a:ext cx="25145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Строительство и реконструкция областных и муниципальных объектов – 10 498,3</a:t>
            </a:r>
            <a:endParaRPr lang="ru-RU" sz="1000" b="1" dirty="0">
              <a:solidFill>
                <a:prstClr val="white">
                  <a:lumMod val="50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14615" y="3154756"/>
            <a:ext cx="82800" cy="83701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4194327" y="2188053"/>
            <a:ext cx="988536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4377"/>
            <a:r>
              <a:rPr lang="ru-RU" sz="1400" spc="133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19,5%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H="1">
            <a:off x="1049522" y="4640669"/>
            <a:ext cx="771526" cy="952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1815510" y="4466947"/>
            <a:ext cx="209876" cy="18546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Овал 73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1977656" y="4380613"/>
            <a:ext cx="95693" cy="95690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304800" y="3990975"/>
            <a:ext cx="72390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209550" y="3609975"/>
            <a:ext cx="533400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151292" y="2774876"/>
            <a:ext cx="504825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Прямоугольник 87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3662228" y="1160627"/>
            <a:ext cx="988536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ru-RU" sz="1400" spc="133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21,6%</a:t>
            </a:r>
            <a:endParaRPr lang="ru-RU" sz="1400" spc="133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9" name="Прямоугольник 88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0" y="2464432"/>
            <a:ext cx="74428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ru-RU" sz="1400" spc="133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2,5 %</a:t>
            </a:r>
            <a:endParaRPr lang="ru-RU" sz="1400" spc="133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0" name="Прямоугольник 89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198724" y="3715125"/>
            <a:ext cx="988536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ru-RU" sz="1400" spc="133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8,6 %</a:t>
            </a:r>
            <a:endParaRPr lang="ru-RU" sz="1400" spc="133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106573" y="3325124"/>
            <a:ext cx="83820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ru-RU" sz="1400" spc="133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1,7 %</a:t>
            </a:r>
            <a:endParaRPr lang="ru-RU" sz="1400" spc="133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9" name="Овал 98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V="1">
            <a:off x="914401" y="2392322"/>
            <a:ext cx="85059" cy="85063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>
            <a:off x="1424149" y="1397932"/>
            <a:ext cx="275901" cy="252136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" name="Прямоугольник 101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587451" y="1096649"/>
            <a:ext cx="988536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ru-RU" sz="1400" spc="133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17,8%</a:t>
            </a:r>
            <a:endParaRPr lang="ru-RU" sz="1400" spc="133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170121" y="1841802"/>
            <a:ext cx="808074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ru-RU" sz="1400" spc="133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7,6 %</a:t>
            </a:r>
            <a:endParaRPr lang="ru-RU" sz="1400" spc="133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V="1">
            <a:off x="198918" y="2179674"/>
            <a:ext cx="524096" cy="66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9" name="Рисунок 108" descr="строй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92169" y="3205756"/>
            <a:ext cx="1641881" cy="19853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0" name="Рисунок 109" descr="143752129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7650" y="5010522"/>
            <a:ext cx="2390776" cy="16855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13" name="Прямая соединительная линия 112"/>
          <p:cNvCxnSpPr/>
          <p:nvPr/>
        </p:nvCxnSpPr>
        <p:spPr>
          <a:xfrm flipV="1">
            <a:off x="3879722" y="2490978"/>
            <a:ext cx="397003" cy="25058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4" name="Рисунок 113" descr="origina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33677" y="4567829"/>
            <a:ext cx="1762123" cy="17758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6" name="Овал 115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888520" y="3160071"/>
            <a:ext cx="82800" cy="83701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7" name="Овал 116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1228098" y="3643774"/>
            <a:ext cx="82800" cy="83701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8" name="Овал 117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V="1">
            <a:off x="3177675" y="1828794"/>
            <a:ext cx="97153" cy="106332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9" name="Овал 118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V="1">
            <a:off x="1663581" y="1609726"/>
            <a:ext cx="79875" cy="85996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0" name="Овал 11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V="1">
            <a:off x="828986" y="3013003"/>
            <a:ext cx="79875" cy="85996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21" name="Picture 2" descr="D:\Users\Veremeychuk\Pictures\Материалы к презентации (отчет 2019)\Слайд 130\Рисунок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33526" y="2124074"/>
            <a:ext cx="1676400" cy="166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Прямоугольник 122">
            <a:extLst>
              <a:ext uri="{FF2B5EF4-FFF2-40B4-BE49-F238E27FC236}">
                <a16:creationId xmlns:lc="http://schemas.openxmlformats.org/drawingml/2006/lockedCanvas"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1552751" y="2599426"/>
            <a:ext cx="1674962" cy="6617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ru-RU" sz="2300" b="1" spc="133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48 468,2   </a:t>
            </a:r>
            <a:r>
              <a:rPr lang="ru-RU" sz="1400" b="1" spc="133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400" b="1" spc="133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5" name="Прямая соединительная линия 124"/>
          <p:cNvCxnSpPr/>
          <p:nvPr/>
        </p:nvCxnSpPr>
        <p:spPr>
          <a:xfrm flipV="1">
            <a:off x="657225" y="1390650"/>
            <a:ext cx="742950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7636254" y="1124849"/>
            <a:ext cx="1350487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4377"/>
            <a:r>
              <a:rPr lang="ru-RU" sz="1200" b="1" dirty="0">
                <a:solidFill>
                  <a:srgbClr val="E7E6E6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6291000" y="142200"/>
            <a:ext cx="289548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2860A8"/>
                </a:solidFill>
                <a:latin typeface="Tahoma"/>
                <a:ea typeface="Tahoma"/>
              </a:rPr>
              <a:t>Министерство финансов Ростовской области</a:t>
            </a:r>
            <a:endParaRPr lang="ru-RU" sz="900" b="0" strike="noStrike" spc="-1" dirty="0">
              <a:latin typeface="Arial"/>
            </a:endParaRPr>
          </a:p>
        </p:txBody>
      </p:sp>
      <p:sp>
        <p:nvSpPr>
          <p:cNvPr id="45" name="CustomShape 2"/>
          <p:cNvSpPr/>
          <p:nvPr/>
        </p:nvSpPr>
        <p:spPr>
          <a:xfrm>
            <a:off x="6458040" y="6356520"/>
            <a:ext cx="20566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AE550B9-1F24-4792-AA43-6EFFCE872533}" type="slidenum">
              <a:rPr lang="ru-RU" sz="1200" b="0" strike="noStrike" spc="-1">
                <a:solidFill>
                  <a:srgbClr val="8B8B8B"/>
                </a:solidFill>
                <a:latin typeface="Tahoma"/>
                <a:ea typeface="Tahoma"/>
              </a:rPr>
              <a:pPr algn="r">
                <a:lnSpc>
                  <a:spcPct val="100000"/>
                </a:lnSpc>
              </a:pPr>
              <a:t>26</a:t>
            </a:fld>
            <a:endParaRPr lang="ru-RU" sz="1200" b="0" strike="noStrike" spc="-1" dirty="0">
              <a:latin typeface="Arial"/>
            </a:endParaRPr>
          </a:p>
        </p:txBody>
      </p:sp>
      <p:pic>
        <p:nvPicPr>
          <p:cNvPr id="46" name="Рисунок 10"/>
          <p:cNvPicPr/>
          <p:nvPr/>
        </p:nvPicPr>
        <p:blipFill>
          <a:blip r:embed="rId3" cstate="print"/>
          <a:stretch/>
        </p:blipFill>
        <p:spPr>
          <a:xfrm>
            <a:off x="5937840" y="54000"/>
            <a:ext cx="397080" cy="477720"/>
          </a:xfrm>
          <a:prstGeom prst="rect">
            <a:avLst/>
          </a:prstGeom>
          <a:ln>
            <a:noFill/>
          </a:ln>
        </p:spPr>
      </p:pic>
      <p:graphicFrame>
        <p:nvGraphicFramePr>
          <p:cNvPr id="5" name="Diagram1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4185334434"/>
              </p:ext>
            </p:extLst>
          </p:nvPr>
        </p:nvGraphicFramePr>
        <p:xfrm>
          <a:off x="179640" y="638280"/>
          <a:ext cx="8963640" cy="135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1888918799"/>
              </p:ext>
            </p:extLst>
          </p:nvPr>
        </p:nvGraphicFramePr>
        <p:xfrm>
          <a:off x="0" y="3930120"/>
          <a:ext cx="4371120" cy="107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3" name="Diagram3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2718121343"/>
              </p:ext>
            </p:extLst>
          </p:nvPr>
        </p:nvGraphicFramePr>
        <p:xfrm>
          <a:off x="179640" y="2381400"/>
          <a:ext cx="4106160" cy="4247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4" name="Diagram4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1361131842"/>
              </p:ext>
            </p:extLst>
          </p:nvPr>
        </p:nvGraphicFramePr>
        <p:xfrm>
          <a:off x="4846680" y="2066760"/>
          <a:ext cx="4106160" cy="4361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pic>
        <p:nvPicPr>
          <p:cNvPr id="47" name="Рисунок 14"/>
          <p:cNvPicPr/>
          <p:nvPr/>
        </p:nvPicPr>
        <p:blipFill>
          <a:blip r:embed="rId24" cstate="print"/>
          <a:stretch/>
        </p:blipFill>
        <p:spPr>
          <a:xfrm>
            <a:off x="0" y="-3240"/>
            <a:ext cx="111240" cy="6860520"/>
          </a:xfrm>
          <a:prstGeom prst="rect">
            <a:avLst/>
          </a:prstGeom>
          <a:ln>
            <a:noFill/>
          </a:ln>
        </p:spPr>
      </p:pic>
      <p:pic>
        <p:nvPicPr>
          <p:cNvPr id="48" name="Рисунок 47"/>
          <p:cNvPicPr/>
          <p:nvPr/>
        </p:nvPicPr>
        <p:blipFill>
          <a:blip r:embed="rId25" cstate="print"/>
          <a:stretch/>
        </p:blipFill>
        <p:spPr>
          <a:xfrm>
            <a:off x="360000" y="3062520"/>
            <a:ext cx="3815280" cy="2553120"/>
          </a:xfrm>
          <a:prstGeom prst="rect">
            <a:avLst/>
          </a:prstGeom>
          <a:ln>
            <a:noFill/>
          </a:ln>
        </p:spPr>
      </p:pic>
      <p:pic>
        <p:nvPicPr>
          <p:cNvPr id="49" name="Рисунок 48"/>
          <p:cNvPicPr/>
          <p:nvPr/>
        </p:nvPicPr>
        <p:blipFill>
          <a:blip r:embed="rId26" cstate="print"/>
          <a:stretch/>
        </p:blipFill>
        <p:spPr>
          <a:xfrm>
            <a:off x="5018040" y="3063600"/>
            <a:ext cx="3815640" cy="2552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9"/>
          <p:cNvGrpSpPr/>
          <p:nvPr/>
        </p:nvGrpSpPr>
        <p:grpSpPr>
          <a:xfrm>
            <a:off x="7867279" y="1636143"/>
            <a:ext cx="1242217" cy="615363"/>
            <a:chOff x="7901783" y="1938052"/>
            <a:chExt cx="1242217" cy="724627"/>
          </a:xfrm>
        </p:grpSpPr>
        <p:sp>
          <p:nvSpPr>
            <p:cNvPr id="84" name="Стрелка вправо 83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1449" y="414069"/>
            <a:ext cx="8810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жильем жителей области в 20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году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3 918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млн рублей</a:t>
            </a:r>
            <a:endParaRPr lang="ru-RU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7867279" y="948912"/>
            <a:ext cx="1242217" cy="638357"/>
            <a:chOff x="3415170" y="0"/>
            <a:chExt cx="2728776" cy="34801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3" name="Стрелка вправо 42"/>
            <p:cNvSpPr/>
            <p:nvPr/>
          </p:nvSpPr>
          <p:spPr>
            <a:xfrm>
              <a:off x="3415170" y="0"/>
              <a:ext cx="2728776" cy="334075"/>
            </a:xfrm>
            <a:prstGeom prst="rightArrow">
              <a:avLst>
                <a:gd name="adj1" fmla="val 75000"/>
                <a:gd name="adj2" fmla="val 50000"/>
              </a:avLst>
            </a:prstGeom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Стрелка вправо 4"/>
            <p:cNvSpPr/>
            <p:nvPr/>
          </p:nvSpPr>
          <p:spPr>
            <a:xfrm>
              <a:off x="3415170" y="81313"/>
              <a:ext cx="2603497" cy="266700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7813964" y="992886"/>
            <a:ext cx="11833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597,1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763781" y="1662956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1 818,4 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" name="Группа 90"/>
          <p:cNvGrpSpPr/>
          <p:nvPr/>
        </p:nvGrpSpPr>
        <p:grpSpPr>
          <a:xfrm>
            <a:off x="7875905" y="2254369"/>
            <a:ext cx="1242217" cy="600992"/>
            <a:chOff x="7901783" y="1938052"/>
            <a:chExt cx="1242217" cy="724627"/>
          </a:xfrm>
        </p:grpSpPr>
        <p:sp>
          <p:nvSpPr>
            <p:cNvPr id="92" name="Стрелка вправо 91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" name="Группа 93"/>
          <p:cNvGrpSpPr/>
          <p:nvPr/>
        </p:nvGrpSpPr>
        <p:grpSpPr>
          <a:xfrm>
            <a:off x="7873037" y="2858167"/>
            <a:ext cx="1242217" cy="592424"/>
            <a:chOff x="7901783" y="1938052"/>
            <a:chExt cx="1242217" cy="724627"/>
          </a:xfrm>
        </p:grpSpPr>
        <p:sp>
          <p:nvSpPr>
            <p:cNvPr id="95" name="Стрелка вправо 94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" name="Группа 96"/>
          <p:cNvGrpSpPr/>
          <p:nvPr/>
        </p:nvGrpSpPr>
        <p:grpSpPr>
          <a:xfrm>
            <a:off x="7873037" y="3505116"/>
            <a:ext cx="1242217" cy="601087"/>
            <a:chOff x="7901783" y="1938052"/>
            <a:chExt cx="1242217" cy="724627"/>
          </a:xfrm>
        </p:grpSpPr>
        <p:sp>
          <p:nvSpPr>
            <p:cNvPr id="98" name="Стрелка вправо 97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8" name="Группа 99"/>
          <p:cNvGrpSpPr/>
          <p:nvPr/>
        </p:nvGrpSpPr>
        <p:grpSpPr>
          <a:xfrm>
            <a:off x="7867279" y="4281419"/>
            <a:ext cx="1242217" cy="592499"/>
            <a:chOff x="7901783" y="1938052"/>
            <a:chExt cx="1242217" cy="724627"/>
          </a:xfrm>
        </p:grpSpPr>
        <p:sp>
          <p:nvSpPr>
            <p:cNvPr id="101" name="Стрелка вправо 100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2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3" name="Прямоугольник 102"/>
          <p:cNvSpPr/>
          <p:nvPr/>
        </p:nvSpPr>
        <p:spPr>
          <a:xfrm>
            <a:off x="7766632" y="2263896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363,8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7758006" y="2867716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177,2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7766632" y="3523292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10,3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7772407" y="4290970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170,6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7033" y="1019114"/>
            <a:ext cx="7596000" cy="637169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жилыми помещениями детей-сирот и детей, оставшихся без попечения родителей  - </a:t>
            </a:r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523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человека</a:t>
            </a:r>
            <a:endParaRPr lang="en-US" sz="16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07032" y="1673525"/>
            <a:ext cx="7596000" cy="603849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Переселение граждан из аварийного и ветхого жилищного фонда  -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979  семей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07035" y="2294627"/>
            <a:ext cx="7596000" cy="439947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жильем молодых семей –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444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семьи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98407" y="2751829"/>
            <a:ext cx="7596000" cy="534836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жильем граждан, проживающих в сельской  местности –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семей</a:t>
            </a: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198406" y="3303918"/>
            <a:ext cx="7596000" cy="816669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Предоставление жилых помещений гражданам, в составе семьи </a:t>
            </a: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которых имеется трое и более детей-близнецов, десять или более несовершеннолетних детей –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семьи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198407" y="4140680"/>
            <a:ext cx="7596000" cy="854049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жильем ветеранов Великой Отечественной войны 1941-1945 годов, ветеранов боевых действий, инвалидов и семей, имеющих детей инвалидов -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96 человек</a:t>
            </a:r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89782" y="5011948"/>
            <a:ext cx="7596000" cy="885644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5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Государственная поддержка по приобретению жилья гражданам, в том числе многодетным семьям, воспользовавшимся специальными условиями ипотечного кредитования – </a:t>
            </a:r>
            <a:r>
              <a:rPr lang="ru-RU" sz="155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1 279 человек</a:t>
            </a:r>
            <a:endParaRPr lang="ru-RU" sz="16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189782" y="5920590"/>
            <a:ext cx="7596000" cy="868402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Предоставление многодетным семьям земельных сертификатов на приобретение (строительство) жилья взамен предоставления им земельных участков в собственность бесплатно  - </a:t>
            </a:r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273 семьи</a:t>
            </a:r>
          </a:p>
        </p:txBody>
      </p:sp>
      <p:grpSp>
        <p:nvGrpSpPr>
          <p:cNvPr id="9" name="Группа 110"/>
          <p:cNvGrpSpPr/>
          <p:nvPr/>
        </p:nvGrpSpPr>
        <p:grpSpPr>
          <a:xfrm>
            <a:off x="7884531" y="5210339"/>
            <a:ext cx="1242217" cy="600992"/>
            <a:chOff x="7901783" y="1938052"/>
            <a:chExt cx="1242217" cy="724627"/>
          </a:xfrm>
        </p:grpSpPr>
        <p:sp>
          <p:nvSpPr>
            <p:cNvPr id="112" name="Стрелка вправо 111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09" name="Прямоугольник 108"/>
          <p:cNvSpPr/>
          <p:nvPr/>
        </p:nvSpPr>
        <p:spPr>
          <a:xfrm>
            <a:off x="7804043" y="5228336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653,9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Группа 114"/>
          <p:cNvGrpSpPr/>
          <p:nvPr/>
        </p:nvGrpSpPr>
        <p:grpSpPr>
          <a:xfrm>
            <a:off x="7850027" y="6026968"/>
            <a:ext cx="1242217" cy="600992"/>
            <a:chOff x="7901783" y="1938052"/>
            <a:chExt cx="1242217" cy="724627"/>
          </a:xfrm>
        </p:grpSpPr>
        <p:sp>
          <p:nvSpPr>
            <p:cNvPr id="116" name="Стрелка вправо 115"/>
            <p:cNvSpPr/>
            <p:nvPr/>
          </p:nvSpPr>
          <p:spPr>
            <a:xfrm>
              <a:off x="7901783" y="1938052"/>
              <a:ext cx="1242217" cy="695606"/>
            </a:xfrm>
            <a:prstGeom prst="rightArrow">
              <a:avLst>
                <a:gd name="adj1" fmla="val 75000"/>
                <a:gd name="adj2" fmla="val 50000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44450" h="363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7" name="Стрелка вправо 4"/>
            <p:cNvSpPr/>
            <p:nvPr/>
          </p:nvSpPr>
          <p:spPr>
            <a:xfrm>
              <a:off x="7901783" y="2107361"/>
              <a:ext cx="1185186" cy="5553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000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14" name="Прямоугольник 113"/>
          <p:cNvSpPr/>
          <p:nvPr/>
        </p:nvSpPr>
        <p:spPr>
          <a:xfrm>
            <a:off x="7755155" y="6036344"/>
            <a:ext cx="122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127,1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sp>
        <p:nvSpPr>
          <p:cNvPr id="4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647950" y="6486977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27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28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47650" y="380999"/>
            <a:ext cx="8734425" cy="866775"/>
          </a:xfrm>
        </p:spPr>
        <p:txBody>
          <a:bodyPr>
            <a:noAutofit/>
          </a:bodyPr>
          <a:lstStyle/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 областного бюджета на повышение оплаты труда в 20</a:t>
            </a:r>
            <a:r>
              <a:rPr lang="en-US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году</a:t>
            </a:r>
            <a:endParaRPr lang="ru-RU" sz="24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1769224" y="1209588"/>
            <a:ext cx="5622176" cy="546743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2484182" y="1685925"/>
            <a:ext cx="4433631" cy="443363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8" name="Овал 87"/>
          <p:cNvSpPr/>
          <p:nvPr/>
        </p:nvSpPr>
        <p:spPr>
          <a:xfrm>
            <a:off x="2897853" y="2176207"/>
            <a:ext cx="3386393" cy="338639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3390897" y="2638424"/>
            <a:ext cx="2409825" cy="2409825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0" name="Овал 89">
            <a:extLst>
              <a:ext uri="{FF2B5EF4-FFF2-40B4-BE49-F238E27FC236}">
                <a16:creationId xmlns:a16="http://schemas.microsoft.com/office/drawing/2014/main" xmlns="" id="{DF8B3407-34E3-437B-BF9B-F95559B1D828}"/>
              </a:ext>
            </a:extLst>
          </p:cNvPr>
          <p:cNvSpPr/>
          <p:nvPr/>
        </p:nvSpPr>
        <p:spPr>
          <a:xfrm rot="10800000">
            <a:off x="3497033" y="1304925"/>
            <a:ext cx="2304000" cy="2340208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8" name="Овал 97">
            <a:extLst>
              <a:ext uri="{FF2B5EF4-FFF2-40B4-BE49-F238E27FC236}">
                <a16:creationId xmlns:a16="http://schemas.microsoft.com/office/drawing/2014/main" xmlns="" id="{DF8B3407-34E3-437B-BF9B-F95559B1D828}"/>
              </a:ext>
            </a:extLst>
          </p:cNvPr>
          <p:cNvSpPr/>
          <p:nvPr/>
        </p:nvSpPr>
        <p:spPr>
          <a:xfrm>
            <a:off x="1865845" y="3649180"/>
            <a:ext cx="2232000" cy="2268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EDE3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Овал 101">
            <a:extLst>
              <a:ext uri="{FF2B5EF4-FFF2-40B4-BE49-F238E27FC236}">
                <a16:creationId xmlns:a16="http://schemas.microsoft.com/office/drawing/2014/main" xmlns="" id="{DF8B3407-34E3-437B-BF9B-F95559B1D828}"/>
              </a:ext>
            </a:extLst>
          </p:cNvPr>
          <p:cNvSpPr/>
          <p:nvPr/>
        </p:nvSpPr>
        <p:spPr>
          <a:xfrm>
            <a:off x="5208883" y="3666655"/>
            <a:ext cx="2232000" cy="2268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2860A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Овал 10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4987260" y="5874850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6BB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8" name="Picture 5" descr="D:\Users\Veremeychuk\Pictures\Материалы к презентации (отчет 2019)\Слайд 2\Рисунок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5926" y="5962441"/>
            <a:ext cx="148180" cy="148180"/>
          </a:xfrm>
          <a:prstGeom prst="rect">
            <a:avLst/>
          </a:prstGeom>
          <a:noFill/>
        </p:spPr>
      </p:pic>
      <p:sp>
        <p:nvSpPr>
          <p:cNvPr id="113" name="Овал 11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2958435" y="2903050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6BB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2" name="Picture 5" descr="D:\Users\Veremeychuk\Pictures\Материалы к презентации (отчет 2019)\Слайд 2\Рисунок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8475" y="2990641"/>
            <a:ext cx="148180" cy="148180"/>
          </a:xfrm>
          <a:prstGeom prst="rect">
            <a:avLst/>
          </a:prstGeom>
          <a:noFill/>
        </p:spPr>
      </p:pic>
      <p:sp>
        <p:nvSpPr>
          <p:cNvPr id="147" name="Овал 146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920710" y="2893525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CC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0" name="Picture 2" descr="D:\Users\Veremeychuk\Pictures\Материалы к презентации (отчет 2019)\Слайд 2\Рисунок1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4000" contrast="63000"/>
          </a:blip>
          <a:srcRect/>
          <a:stretch>
            <a:fillRect/>
          </a:stretch>
        </p:blipFill>
        <p:spPr bwMode="auto">
          <a:xfrm>
            <a:off x="6003651" y="2967669"/>
            <a:ext cx="166183" cy="164948"/>
          </a:xfrm>
          <a:prstGeom prst="rect">
            <a:avLst/>
          </a:prstGeom>
          <a:noFill/>
        </p:spPr>
      </p:pic>
      <p:sp>
        <p:nvSpPr>
          <p:cNvPr id="157" name="Овал 156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2291685" y="3187901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CC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8" name="Picture 2" descr="D:\Users\Veremeychuk\Pictures\Материалы к презентации (отчет 2019)\Слайд 2\Рисунок1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4000" contrast="63000"/>
          </a:blip>
          <a:srcRect/>
          <a:stretch>
            <a:fillRect/>
          </a:stretch>
        </p:blipFill>
        <p:spPr bwMode="auto">
          <a:xfrm>
            <a:off x="2363993" y="3264052"/>
            <a:ext cx="166183" cy="164948"/>
          </a:xfrm>
          <a:prstGeom prst="rect">
            <a:avLst/>
          </a:prstGeom>
          <a:noFill/>
        </p:spPr>
      </p:pic>
      <p:sp>
        <p:nvSpPr>
          <p:cNvPr id="159" name="Овал 158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4513707" y="5408125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0" name="Picture 4" descr="D:\Users\Veremeychuk\Pictures\Материалы к презентации (отчет 2019)\Слайд 2\Рисунок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5121" y="5481724"/>
            <a:ext cx="166600" cy="166600"/>
          </a:xfrm>
          <a:prstGeom prst="rect">
            <a:avLst/>
          </a:prstGeom>
          <a:noFill/>
        </p:spPr>
      </p:pic>
      <p:sp>
        <p:nvSpPr>
          <p:cNvPr id="161" name="Овал 160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6054060" y="2226775"/>
            <a:ext cx="308639" cy="3132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2" name="Picture 4" descr="D:\Users\Veremeychuk\Pictures\Материалы к презентации (отчет 2019)\Слайд 2\Рисунок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23467" y="2300374"/>
            <a:ext cx="166600" cy="166600"/>
          </a:xfrm>
          <a:prstGeom prst="rect">
            <a:avLst/>
          </a:prstGeom>
          <a:noFill/>
        </p:spPr>
      </p:pic>
      <p:sp>
        <p:nvSpPr>
          <p:cNvPr id="164" name="Овал 163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2982224" y="2177715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3" name="Овал 16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3054836" y="2258222"/>
            <a:ext cx="49871" cy="45719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Овал 186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6172200" y="3568365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8" name="Овал 187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6236186" y="3635040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9" name="Овал 188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4067175" y="538764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0" name="Овал 189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4131161" y="545431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1" name="Овал 190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5686425" y="256824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2" name="Овал 191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5750411" y="263491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3" name="Овал 19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6610350" y="325404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4" name="Овал 193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6674336" y="332071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5" name="Овал 194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3429000" y="321594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6" name="Овал 195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3492986" y="328261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7" name="Овал 196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2819400" y="3587415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8" name="Овал 197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2883386" y="3654090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9" name="Овал 198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4113901" y="597819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0" name="Овал 199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4177887" y="604486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1" name="Овал 200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4543425" y="4939965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Овал 201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4605404" y="5006640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Овал 20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5048250" y="534954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Овал 203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5112236" y="541621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Овал 204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3429000" y="2472990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6" name="Овал 205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3492986" y="2539665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7" name="Овал 206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5600700" y="3301665"/>
            <a:ext cx="200093" cy="20227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8" name="Овал 207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 flipH="1" flipV="1">
            <a:off x="5664686" y="3368340"/>
            <a:ext cx="69430" cy="7018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BB62FD61-17F3-43CD-8C1F-B4C186AFF1D3}"/>
              </a:ext>
            </a:extLst>
          </p:cNvPr>
          <p:cNvSpPr txBox="1"/>
          <p:nvPr/>
        </p:nvSpPr>
        <p:spPr>
          <a:xfrm>
            <a:off x="3574419" y="1397483"/>
            <a:ext cx="2146900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159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100" b="1" dirty="0" smtClean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Сохранение соотношения целевых показателей заработной платы работников бюджетной сферы, установленных  Указами Президента Российской Федерации </a:t>
            </a: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2012 года</a:t>
            </a: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xmlns="" id="{BB62FD61-17F3-43CD-8C1F-B4C186AFF1D3}"/>
              </a:ext>
            </a:extLst>
          </p:cNvPr>
          <p:cNvSpPr txBox="1"/>
          <p:nvPr/>
        </p:nvSpPr>
        <p:spPr>
          <a:xfrm>
            <a:off x="1788252" y="3879552"/>
            <a:ext cx="24002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354,6 </a:t>
            </a:r>
          </a:p>
          <a:p>
            <a:pPr algn="ctr"/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100" b="1" dirty="0" smtClean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заработной платы «неуказных» категорий работников бюджетной сферы </a:t>
            </a: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1 октября 20</a:t>
            </a:r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года </a:t>
            </a: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BB62FD61-17F3-43CD-8C1F-B4C186AFF1D3}"/>
              </a:ext>
            </a:extLst>
          </p:cNvPr>
          <p:cNvSpPr txBox="1"/>
          <p:nvPr/>
        </p:nvSpPr>
        <p:spPr>
          <a:xfrm>
            <a:off x="5165448" y="3983005"/>
            <a:ext cx="2343148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643,5 </a:t>
            </a:r>
          </a:p>
          <a:p>
            <a:pPr algn="ctr"/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100" b="1" dirty="0" smtClean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Увеличение минимального размера оплаты труда </a:t>
            </a: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1 января 20</a:t>
            </a:r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года </a:t>
            </a: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1</a:t>
            </a:r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130</a:t>
            </a:r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рублей</a:t>
            </a: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6305550" y="1229603"/>
            <a:ext cx="2838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157,1 </a:t>
            </a:r>
          </a:p>
          <a:p>
            <a:pPr algn="ctr"/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млн рублей</a:t>
            </a: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008" y="447055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НАРОДНОГО ГОЛОСОВАНИЯ </a:t>
            </a:r>
          </a:p>
        </p:txBody>
      </p:sp>
      <p:pic>
        <p:nvPicPr>
          <p:cNvPr id="1029" name="Picture 5" descr="D:\Рабочий стол\Народный бюджет 2020\Безымянный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1844824"/>
            <a:ext cx="4700683" cy="46085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9512" y="941819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Голосование </a:t>
            </a:r>
          </a:p>
          <a:p>
            <a:pPr algn="ctr" defTabSz="457189">
              <a:defRPr/>
            </a:pPr>
            <a:r>
              <a:rPr 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губернаторскому проекту «Народный совет»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71" y="35625"/>
            <a:ext cx="397893" cy="478396"/>
          </a:xfrm>
          <a:prstGeom prst="rect">
            <a:avLst/>
          </a:prstGeom>
        </p:spPr>
      </p:pic>
      <p:pic>
        <p:nvPicPr>
          <p:cNvPr id="30" name="Picture 8" descr="D:\Рабочий стол\Народный бюджет 2020\Безымянный3.png"/>
          <p:cNvPicPr>
            <a:picLocks noChangeAspect="1" noChangeArrowheads="1"/>
          </p:cNvPicPr>
          <p:nvPr/>
        </p:nvPicPr>
        <p:blipFill>
          <a:blip r:embed="rId5" cstate="print"/>
          <a:srcRect r="72368" b="92449"/>
          <a:stretch>
            <a:fillRect/>
          </a:stretch>
        </p:blipFill>
        <p:spPr bwMode="auto">
          <a:xfrm>
            <a:off x="3895393" y="3212975"/>
            <a:ext cx="2260783" cy="576065"/>
          </a:xfrm>
          <a:prstGeom prst="rect">
            <a:avLst/>
          </a:prstGeom>
          <a:noFill/>
        </p:spPr>
      </p:pic>
      <p:pic>
        <p:nvPicPr>
          <p:cNvPr id="14338" name="Picture 2" descr="D:\Рабочий стол\Народный бюджет 2020\Безымянный3.png"/>
          <p:cNvPicPr>
            <a:picLocks noChangeAspect="1" noChangeArrowheads="1"/>
          </p:cNvPicPr>
          <p:nvPr/>
        </p:nvPicPr>
        <p:blipFill>
          <a:blip r:embed="rId5" cstate="print"/>
          <a:srcRect l="72975" b="92495"/>
          <a:stretch>
            <a:fillRect/>
          </a:stretch>
        </p:blipFill>
        <p:spPr bwMode="auto">
          <a:xfrm>
            <a:off x="4139952" y="4077072"/>
            <a:ext cx="2133318" cy="576064"/>
          </a:xfrm>
          <a:prstGeom prst="rect">
            <a:avLst/>
          </a:prstGeom>
          <a:noFill/>
        </p:spPr>
      </p:pic>
      <p:pic>
        <p:nvPicPr>
          <p:cNvPr id="14339" name="Picture 3" descr="D:\Рабочий стол\Народный бюджет 2020\Безымянный3.png"/>
          <p:cNvPicPr>
            <a:picLocks noChangeAspect="1" noChangeArrowheads="1"/>
          </p:cNvPicPr>
          <p:nvPr/>
        </p:nvPicPr>
        <p:blipFill>
          <a:blip r:embed="rId5" cstate="print"/>
          <a:srcRect l="72975" t="73973" r="962" b="18523"/>
          <a:stretch>
            <a:fillRect/>
          </a:stretch>
        </p:blipFill>
        <p:spPr bwMode="auto">
          <a:xfrm>
            <a:off x="4067943" y="5301208"/>
            <a:ext cx="2088233" cy="584705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6012160" y="3338989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205,5 </a:t>
            </a:r>
            <a:r>
              <a:rPr lang="ru-RU" sz="2800" b="1" spc="100" dirty="0" err="1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</a:t>
            </a:r>
            <a:endParaRPr lang="ru-RU" sz="2800" b="1" spc="100" dirty="0">
              <a:solidFill>
                <a:srgbClr val="1F497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(62 автомобиля скорой помощи)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012160" y="4221088"/>
            <a:ext cx="37444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138,0 </a:t>
            </a:r>
            <a:r>
              <a:rPr lang="ru-RU" sz="2800" b="1" spc="100" dirty="0" err="1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</a:t>
            </a:r>
            <a:endParaRPr lang="ru-RU" sz="2800" b="1" spc="100" dirty="0">
              <a:solidFill>
                <a:srgbClr val="1F497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(оборудование и мебель</a:t>
            </a:r>
          </a:p>
          <a:p>
            <a:r>
              <a:rPr lang="ru-RU" sz="1200" b="1" spc="100" dirty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ля организации здорового</a:t>
            </a:r>
          </a:p>
          <a:p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питания в школьных столовых)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012160" y="5373216"/>
            <a:ext cx="37444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144,0 </a:t>
            </a:r>
            <a:r>
              <a:rPr lang="ru-RU" sz="2800" b="1" spc="100" dirty="0" err="1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</a:t>
            </a:r>
            <a:endParaRPr lang="ru-RU" sz="2800" b="1" spc="100" dirty="0">
              <a:solidFill>
                <a:srgbClr val="1F497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(190 легковых автомобилей</a:t>
            </a:r>
          </a:p>
          <a:p>
            <a:r>
              <a:rPr lang="ru-RU" sz="1200" b="1" spc="100" dirty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ля участковых терапевтов и </a:t>
            </a:r>
          </a:p>
          <a:p>
            <a:r>
              <a:rPr lang="ru-RU" sz="1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педиатров)</a:t>
            </a:r>
          </a:p>
        </p:txBody>
      </p:sp>
      <p:pic>
        <p:nvPicPr>
          <p:cNvPr id="1028" name="Picture 4" descr="D:\Рабочий стол\Народный бюджет 2020\фото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2206" y="764704"/>
            <a:ext cx="1534290" cy="1944215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7380312" y="2420888"/>
            <a:ext cx="1656184" cy="317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Прямоугольная выноска 37"/>
          <p:cNvSpPr/>
          <p:nvPr/>
        </p:nvSpPr>
        <p:spPr>
          <a:xfrm rot="16200000">
            <a:off x="5670122" y="98631"/>
            <a:ext cx="1080120" cy="2844316"/>
          </a:xfrm>
          <a:prstGeom prst="wedgeRectCallout">
            <a:avLst>
              <a:gd name="adj1" fmla="val -31380"/>
              <a:gd name="adj2" fmla="val 54114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just"/>
            <a:r>
              <a:rPr lang="ru-RU" sz="850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Мною принято решение </a:t>
            </a:r>
            <a:r>
              <a:rPr lang="ru-RU" sz="850" b="1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дополнительно</a:t>
            </a:r>
            <a:r>
              <a:rPr lang="ru-RU" sz="850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направить на преодоление последствий пандемии </a:t>
            </a:r>
            <a:r>
              <a:rPr lang="ru-RU" sz="850" dirty="0" err="1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коронавируса</a:t>
            </a:r>
            <a:r>
              <a:rPr lang="ru-RU" sz="850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850" b="1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500 </a:t>
            </a:r>
            <a:r>
              <a:rPr lang="ru-RU" sz="850" b="1" dirty="0" err="1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850" b="1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рублей</a:t>
            </a:r>
            <a:r>
              <a:rPr lang="ru-RU" sz="850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pPr algn="just"/>
            <a:r>
              <a:rPr lang="ru-RU" sz="850" dirty="0" smtClean="0">
                <a:solidFill>
                  <a:srgbClr val="1F497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Общественная палата Ростовской области утвердила список из 10 задач. Вы – более 680 тысяч жителей области – выбрали из них три главные. Эти задачи будут решены в первую очередь.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004048" y="256490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spc="100" dirty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681 </a:t>
            </a:r>
            <a:r>
              <a:rPr lang="ru-RU" sz="22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390 </a:t>
            </a:r>
            <a:r>
              <a:rPr lang="ru-RU" sz="1600" b="1" spc="100" dirty="0" smtClean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проголосовавших</a:t>
            </a:r>
            <a:endParaRPr lang="ru-RU" sz="1600" b="1" spc="100" dirty="0">
              <a:solidFill>
                <a:srgbClr val="1F497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5008" y="606464"/>
            <a:ext cx="8928992" cy="646331"/>
          </a:xfr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НАПРАВЛЕНИЯ БЮДЖЕТНОЙ И НАЛОГОВОЙ ПОЛИТИКИ РОСТОВСКОЙ ОБЛАСТИ В 20</a:t>
            </a:r>
            <a:r>
              <a:rPr lang="en-US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ГОДУ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sp>
        <p:nvSpPr>
          <p:cNvPr id="98" name="Oval 1"/>
          <p:cNvSpPr/>
          <p:nvPr/>
        </p:nvSpPr>
        <p:spPr>
          <a:xfrm>
            <a:off x="1095156" y="1299370"/>
            <a:ext cx="1127050" cy="105041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81565" y="2340600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СБАЛАНСИРОВАННОСТИ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БЮДЖЕТА</a:t>
            </a:r>
          </a:p>
        </p:txBody>
      </p:sp>
      <p:sp>
        <p:nvSpPr>
          <p:cNvPr id="110" name="Oval 1"/>
          <p:cNvSpPr/>
          <p:nvPr/>
        </p:nvSpPr>
        <p:spPr>
          <a:xfrm>
            <a:off x="4047462" y="4914527"/>
            <a:ext cx="1127050" cy="1050418"/>
          </a:xfrm>
          <a:prstGeom prst="ellipse">
            <a:avLst/>
          </a:prstGeom>
          <a:solidFill>
            <a:srgbClr val="E31E2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3" name="Oval 1"/>
          <p:cNvSpPr/>
          <p:nvPr/>
        </p:nvSpPr>
        <p:spPr>
          <a:xfrm>
            <a:off x="6900544" y="4975190"/>
            <a:ext cx="1127050" cy="1050418"/>
          </a:xfrm>
          <a:prstGeom prst="ellipse">
            <a:avLst/>
          </a:prstGeom>
          <a:solidFill>
            <a:srgbClr val="7030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6" name="Oval 1"/>
          <p:cNvSpPr/>
          <p:nvPr/>
        </p:nvSpPr>
        <p:spPr>
          <a:xfrm>
            <a:off x="1055974" y="3161515"/>
            <a:ext cx="1127050" cy="1050418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9" name="Oval 1"/>
          <p:cNvSpPr/>
          <p:nvPr/>
        </p:nvSpPr>
        <p:spPr>
          <a:xfrm>
            <a:off x="6961376" y="3135268"/>
            <a:ext cx="1127050" cy="1050418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2" name="Oval 1"/>
          <p:cNvSpPr/>
          <p:nvPr/>
        </p:nvSpPr>
        <p:spPr>
          <a:xfrm>
            <a:off x="6879267" y="1320641"/>
            <a:ext cx="1127050" cy="1050418"/>
          </a:xfrm>
          <a:prstGeom prst="ellips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5" name="Oval 1"/>
          <p:cNvSpPr/>
          <p:nvPr/>
        </p:nvSpPr>
        <p:spPr>
          <a:xfrm>
            <a:off x="4108368" y="3126500"/>
            <a:ext cx="1127050" cy="1050418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8" name="Oval 1"/>
          <p:cNvSpPr/>
          <p:nvPr/>
        </p:nvSpPr>
        <p:spPr>
          <a:xfrm>
            <a:off x="4104170" y="1310006"/>
            <a:ext cx="1127050" cy="105041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" name="Группа 129"/>
          <p:cNvGrpSpPr/>
          <p:nvPr/>
        </p:nvGrpSpPr>
        <p:grpSpPr>
          <a:xfrm>
            <a:off x="1073889" y="1583875"/>
            <a:ext cx="3871640" cy="4418590"/>
            <a:chOff x="0" y="-8041800"/>
            <a:chExt cx="9483424" cy="11612742"/>
          </a:xfrm>
          <a:solidFill>
            <a:srgbClr val="31BFA4">
              <a:alpha val="80000"/>
            </a:srgbClr>
          </a:solidFill>
        </p:grpSpPr>
        <p:sp>
          <p:nvSpPr>
            <p:cNvPr id="131" name="Oval 1"/>
            <p:cNvSpPr/>
            <p:nvPr/>
          </p:nvSpPr>
          <p:spPr>
            <a:xfrm>
              <a:off x="0" y="810280"/>
              <a:ext cx="2760663" cy="27606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2" name="Freeform 116"/>
            <p:cNvSpPr>
              <a:spLocks noEditPoints="1"/>
            </p:cNvSpPr>
            <p:nvPr/>
          </p:nvSpPr>
          <p:spPr bwMode="auto">
            <a:xfrm>
              <a:off x="8184314" y="-8041800"/>
              <a:ext cx="1299110" cy="1213714"/>
            </a:xfrm>
            <a:custGeom>
              <a:avLst/>
              <a:gdLst>
                <a:gd name="T0" fmla="*/ 2147483646 w 57"/>
                <a:gd name="T1" fmla="*/ 1678488019 h 46"/>
                <a:gd name="T2" fmla="*/ 2147483646 w 57"/>
                <a:gd name="T3" fmla="*/ 1678488019 h 46"/>
                <a:gd name="T4" fmla="*/ 2147483646 w 57"/>
                <a:gd name="T5" fmla="*/ 1678488019 h 46"/>
                <a:gd name="T6" fmla="*/ 2147483646 w 57"/>
                <a:gd name="T7" fmla="*/ 1678488019 h 46"/>
                <a:gd name="T8" fmla="*/ 1693604398 w 57"/>
                <a:gd name="T9" fmla="*/ 373007345 h 46"/>
                <a:gd name="T10" fmla="*/ 241943485 w 57"/>
                <a:gd name="T11" fmla="*/ 1678488019 h 46"/>
                <a:gd name="T12" fmla="*/ 181466371 w 57"/>
                <a:gd name="T13" fmla="*/ 1678488019 h 46"/>
                <a:gd name="T14" fmla="*/ 120971743 w 57"/>
                <a:gd name="T15" fmla="*/ 1678488019 h 46"/>
                <a:gd name="T16" fmla="*/ 0 w 57"/>
                <a:gd name="T17" fmla="*/ 1491993353 h 46"/>
                <a:gd name="T18" fmla="*/ 0 w 57"/>
                <a:gd name="T19" fmla="*/ 1429828465 h 46"/>
                <a:gd name="T20" fmla="*/ 1572632655 w 57"/>
                <a:gd name="T21" fmla="*/ 62164889 h 46"/>
                <a:gd name="T22" fmla="*/ 1875070769 w 57"/>
                <a:gd name="T23" fmla="*/ 62164889 h 46"/>
                <a:gd name="T24" fmla="*/ 2147483646 w 57"/>
                <a:gd name="T25" fmla="*/ 497337122 h 46"/>
                <a:gd name="T26" fmla="*/ 2147483646 w 57"/>
                <a:gd name="T27" fmla="*/ 62164889 h 46"/>
                <a:gd name="T28" fmla="*/ 2147483646 w 57"/>
                <a:gd name="T29" fmla="*/ 0 h 46"/>
                <a:gd name="T30" fmla="*/ 2147483646 w 57"/>
                <a:gd name="T31" fmla="*/ 0 h 46"/>
                <a:gd name="T32" fmla="*/ 2147483646 w 57"/>
                <a:gd name="T33" fmla="*/ 62164889 h 46"/>
                <a:gd name="T34" fmla="*/ 2147483646 w 57"/>
                <a:gd name="T35" fmla="*/ 994656231 h 46"/>
                <a:gd name="T36" fmla="*/ 2147483646 w 57"/>
                <a:gd name="T37" fmla="*/ 1429828465 h 46"/>
                <a:gd name="T38" fmla="*/ 2147483646 w 57"/>
                <a:gd name="T39" fmla="*/ 1491993353 h 46"/>
                <a:gd name="T40" fmla="*/ 2147483646 w 57"/>
                <a:gd name="T41" fmla="*/ 1678488019 h 46"/>
                <a:gd name="T42" fmla="*/ 2147483646 w 57"/>
                <a:gd name="T43" fmla="*/ 2147483646 h 46"/>
                <a:gd name="T44" fmla="*/ 2147483646 w 57"/>
                <a:gd name="T45" fmla="*/ 2147483646 h 46"/>
                <a:gd name="T46" fmla="*/ 1996042511 w 57"/>
                <a:gd name="T47" fmla="*/ 2147483646 h 46"/>
                <a:gd name="T48" fmla="*/ 1996042511 w 57"/>
                <a:gd name="T49" fmla="*/ 1989330476 h 46"/>
                <a:gd name="T50" fmla="*/ 1451660912 w 57"/>
                <a:gd name="T51" fmla="*/ 1989330476 h 46"/>
                <a:gd name="T52" fmla="*/ 1451660912 w 57"/>
                <a:gd name="T53" fmla="*/ 2147483646 h 46"/>
                <a:gd name="T54" fmla="*/ 604858713 w 57"/>
                <a:gd name="T55" fmla="*/ 2147483646 h 46"/>
                <a:gd name="T56" fmla="*/ 483886971 w 57"/>
                <a:gd name="T57" fmla="*/ 2147483646 h 46"/>
                <a:gd name="T58" fmla="*/ 483886971 w 57"/>
                <a:gd name="T59" fmla="*/ 1678488019 h 46"/>
                <a:gd name="T60" fmla="*/ 483886971 w 57"/>
                <a:gd name="T61" fmla="*/ 1616323130 h 46"/>
                <a:gd name="T62" fmla="*/ 1693604398 w 57"/>
                <a:gd name="T63" fmla="*/ 559502011 h 46"/>
                <a:gd name="T64" fmla="*/ 2147483646 w 57"/>
                <a:gd name="T65" fmla="*/ 1616323130 h 46"/>
                <a:gd name="T66" fmla="*/ 2147483646 w 57"/>
                <a:gd name="T67" fmla="*/ 1678488019 h 46"/>
                <a:gd name="T68" fmla="*/ 2147483646 w 57"/>
                <a:gd name="T69" fmla="*/ 2147483646 h 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506931" y="6080169"/>
            <a:ext cx="23214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МОНИТОРИНГ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СОБИРАЕМОСТИ НАЛОГОВ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87684" y="4230245"/>
            <a:ext cx="2988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ПЕРВООЧЕРЕДНЫХ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РАСХОДОВ БЮДЖЕТА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3643379" y="2514268"/>
            <a:ext cx="2066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СОЦИАЛЬНАЯ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ПОДДЕРЖКА ГРАЖДАН</a:t>
            </a:r>
          </a:p>
          <a:p>
            <a:pPr algn="ctr"/>
            <a:endParaRPr lang="ru-RU" sz="1200" b="1" dirty="0" smtClean="0">
              <a:solidFill>
                <a:srgbClr val="8B858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417905" y="2358313"/>
            <a:ext cx="2223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ПРИОРИТИЗАЦИЯ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БЮДЖЕТНЫХ РАСХОДОВ</a:t>
            </a:r>
          </a:p>
          <a:p>
            <a:pPr algn="ctr"/>
            <a:endParaRPr lang="ru-RU" sz="1200" b="1" dirty="0" smtClean="0">
              <a:solidFill>
                <a:srgbClr val="8B858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437010" y="4135231"/>
            <a:ext cx="25010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ПОДДЕРЖКА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ПРЕДПРИНИМАТЕЛЬСКОЙ И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ИНВЕСТИЦИОННОЙ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АКТИВНОСТИ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6266647" y="4155115"/>
            <a:ext cx="25779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НАЦИОНАЛЬНЫХ ПРОЕКТОВ,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«МАЙСКИХ» УКАЗОВ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ПРЕЗИДЕНТА</a:t>
            </a:r>
          </a:p>
          <a:p>
            <a:pPr algn="ctr"/>
            <a:endParaRPr lang="ru-RU" sz="1200" b="1" dirty="0" smtClean="0">
              <a:solidFill>
                <a:srgbClr val="8B858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618791" y="6028260"/>
            <a:ext cx="2000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ФИНАНСОВАЯ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ПОДДЕРЖКА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МЕСТНЫХ БЮДЖЕТОВ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6351420" y="6042264"/>
            <a:ext cx="2318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ВЗВЕШЕННОЙ ДОЛГОВОЙ </a:t>
            </a:r>
          </a:p>
          <a:p>
            <a:pPr algn="ctr"/>
            <a:r>
              <a:rPr lang="ru-RU" sz="1200" b="1" dirty="0" smtClean="0">
                <a:solidFill>
                  <a:srgbClr val="8B858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ПОЛИТИКИ</a:t>
            </a:r>
          </a:p>
        </p:txBody>
      </p:sp>
      <p:pic>
        <p:nvPicPr>
          <p:cNvPr id="143" name="Picture 3" descr="\\tsclient\LocalFolder\Загрузки\feather-in-a-square_icon-icons.com_5681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8690" y="5234253"/>
            <a:ext cx="455428" cy="455428"/>
          </a:xfrm>
          <a:prstGeom prst="rect">
            <a:avLst/>
          </a:prstGeom>
          <a:noFill/>
        </p:spPr>
      </p:pic>
      <p:pic>
        <p:nvPicPr>
          <p:cNvPr id="1028" name="Picture 4" descr="\\tsclient\LocalFolder\Загрузки\Белые значки пнг\ascendant-line-chart-of-business_icon-icons.com_5686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437" y="1564228"/>
            <a:ext cx="505865" cy="505865"/>
          </a:xfrm>
          <a:prstGeom prst="rect">
            <a:avLst/>
          </a:prstGeom>
          <a:noFill/>
        </p:spPr>
      </p:pic>
      <p:pic>
        <p:nvPicPr>
          <p:cNvPr id="1030" name="Picture 6" descr="\\tsclient\LocalFolder\Загрузки\clipboard-2-51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82291" y="5211725"/>
            <a:ext cx="583019" cy="583019"/>
          </a:xfrm>
          <a:prstGeom prst="rect">
            <a:avLst/>
          </a:prstGeom>
          <a:noFill/>
        </p:spPr>
      </p:pic>
      <p:pic>
        <p:nvPicPr>
          <p:cNvPr id="1031" name="Picture 7" descr="\\tsclient\LocalFolder\Загрузки\briefcase-6-51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73890" y="5158364"/>
            <a:ext cx="513907" cy="513907"/>
          </a:xfrm>
          <a:prstGeom prst="rect">
            <a:avLst/>
          </a:prstGeom>
          <a:noFill/>
        </p:spPr>
      </p:pic>
      <p:pic>
        <p:nvPicPr>
          <p:cNvPr id="144" name="Picture 2" descr="\\tsclient\LocalFolder\Загрузки\Белые значки пнг\edit-9-51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50026" y="3367293"/>
            <a:ext cx="540487" cy="540487"/>
          </a:xfrm>
          <a:prstGeom prst="rect">
            <a:avLst/>
          </a:prstGeom>
          <a:noFill/>
        </p:spPr>
      </p:pic>
      <p:pic>
        <p:nvPicPr>
          <p:cNvPr id="1033" name="Picture 9" descr="\\tsclient\LocalFolder\Загрузки\accept-database-51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78803" y="3404192"/>
            <a:ext cx="551121" cy="551121"/>
          </a:xfrm>
          <a:prstGeom prst="rect">
            <a:avLst/>
          </a:prstGeom>
          <a:noFill/>
        </p:spPr>
      </p:pic>
      <p:pic>
        <p:nvPicPr>
          <p:cNvPr id="1034" name="Picture 10" descr="\\tsclient\LocalFolder\Загрузки\romanbalance_121510 (1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03266" y="1436887"/>
            <a:ext cx="699977" cy="699977"/>
          </a:xfrm>
          <a:prstGeom prst="rect">
            <a:avLst/>
          </a:prstGeom>
          <a:noFill/>
        </p:spPr>
      </p:pic>
      <p:pic>
        <p:nvPicPr>
          <p:cNvPr id="1036" name="Picture 12" descr="\\tsclient\LocalFolder\Загрузки\1486564172-finance-loan-money_81492 (1)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13002" y="3176139"/>
            <a:ext cx="763771" cy="763771"/>
          </a:xfrm>
          <a:prstGeom prst="rect">
            <a:avLst/>
          </a:prstGeom>
          <a:noFill/>
        </p:spPr>
      </p:pic>
      <p:sp>
        <p:nvSpPr>
          <p:cNvPr id="3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16216" y="6492875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Диаграмма 21"/>
          <p:cNvGraphicFramePr/>
          <p:nvPr/>
        </p:nvGraphicFramePr>
        <p:xfrm>
          <a:off x="-1" y="1751456"/>
          <a:ext cx="9026305" cy="5009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30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289712" y="532438"/>
            <a:ext cx="847404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spc="1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ИНИЦИАТИВНЫЙ ПРОЕКТ - </a:t>
            </a:r>
          </a:p>
          <a:p>
            <a:pPr algn="ctr">
              <a:lnSpc>
                <a:spcPct val="40000"/>
              </a:lnSpc>
              <a:defRPr/>
            </a:pPr>
            <a:endParaRPr lang="ru-RU" sz="2400" b="1" spc="1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457189">
              <a:defRPr/>
            </a:pPr>
            <a:r>
              <a:rPr lang="ru-RU" sz="12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 на реализацию мероприятий, имеющих приоритетное значение для жителей муниципального образования, по решению вопросов местного значения </a:t>
            </a:r>
          </a:p>
        </p:txBody>
      </p:sp>
      <p:pic>
        <p:nvPicPr>
          <p:cNvPr id="31" name="Рисунок 30" descr="Logo_SDELAEM_VMESTE_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16356" y="5379416"/>
            <a:ext cx="1922343" cy="96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46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Диаграмма 73"/>
          <p:cNvGraphicFramePr/>
          <p:nvPr>
            <p:extLst>
              <p:ext uri="{D42A27DB-BD31-4B8C-83A1-F6EECF244321}">
                <p14:modId xmlns:p14="http://schemas.microsoft.com/office/powerpoint/2010/main" xmlns="" val="4007749954"/>
              </p:ext>
            </p:extLst>
          </p:nvPr>
        </p:nvGraphicFramePr>
        <p:xfrm>
          <a:off x="2873829" y="1706878"/>
          <a:ext cx="6270171" cy="5151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5" name="Рисунок 84">
            <a:extLst>
              <a:ext uri="{FF2B5EF4-FFF2-40B4-BE49-F238E27FC236}">
                <a16:creationId xmlns="" xmlns:a16="http://schemas.microsoft.com/office/drawing/2014/main" id="{A7FAF709-07AD-4783-8899-316858D255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9"/>
          <a:stretch/>
        </p:blipFill>
        <p:spPr>
          <a:xfrm>
            <a:off x="5581105" y="252548"/>
            <a:ext cx="1210633" cy="1613063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A7FAF709-07AD-4783-8899-316858D255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9"/>
          <a:stretch/>
        </p:blipFill>
        <p:spPr>
          <a:xfrm>
            <a:off x="0" y="2907238"/>
            <a:ext cx="1400175" cy="186561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184942" y="155224"/>
            <a:ext cx="606781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ФИНАНСОВАЯ ПОМОЩЬ</a:t>
            </a:r>
            <a:r>
              <a:rPr lang="ru-RU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spc="100" dirty="0" smtClean="0">
                <a:solidFill>
                  <a:srgbClr val="5B5B5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 ОБЛАСТНОГО БЮДЖЕТА В 2020 ГОДУ </a:t>
            </a:r>
            <a:r>
              <a:rPr lang="ru-RU" b="1" spc="100" dirty="0" smtClean="0">
                <a:solidFill>
                  <a:srgbClr val="5B5B5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(без учета субвенций)</a:t>
            </a:r>
            <a:endParaRPr lang="ru-RU" sz="2000" b="1" spc="100" dirty="0" smtClean="0">
              <a:solidFill>
                <a:srgbClr val="5B5B5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276277A4-5884-4E4C-B6A4-FD3917F16A1C}"/>
              </a:ext>
            </a:extLst>
          </p:cNvPr>
          <p:cNvSpPr/>
          <p:nvPr/>
        </p:nvSpPr>
        <p:spPr>
          <a:xfrm flipH="1">
            <a:off x="1384663" y="1114698"/>
            <a:ext cx="4693920" cy="748938"/>
          </a:xfrm>
          <a:prstGeom prst="rect">
            <a:avLst/>
          </a:prstGeom>
          <a:solidFill>
            <a:srgbClr val="FFDD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более</a:t>
            </a:r>
            <a:r>
              <a:rPr lang="en-US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46 млрд рублей по 140 направлениям</a:t>
            </a:r>
            <a:endParaRPr lang="ru-RU" sz="24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6" name="Рисунок 65">
            <a:extLst>
              <a:ext uri="{FF2B5EF4-FFF2-40B4-BE49-F238E27FC236}">
                <a16:creationId xmlns="" xmlns:a16="http://schemas.microsoft.com/office/drawing/2014/main" id="{B245B640-A8DD-487C-8C6F-D245E23E51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7655" y="1960320"/>
            <a:ext cx="1859280" cy="1828311"/>
          </a:xfrm>
          <a:prstGeom prst="rect">
            <a:avLst/>
          </a:prstGeom>
        </p:spPr>
      </p:pic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8D957680-EC79-48AA-9628-FD12F904EC93}"/>
              </a:ext>
            </a:extLst>
          </p:cNvPr>
          <p:cNvSpPr/>
          <p:nvPr/>
        </p:nvSpPr>
        <p:spPr>
          <a:xfrm>
            <a:off x="262963" y="2598183"/>
            <a:ext cx="19141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2200" b="1" spc="133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ДОТАЦИЯ </a:t>
            </a:r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CD150EA7-017F-482C-B538-B38157382B98}"/>
              </a:ext>
            </a:extLst>
          </p:cNvPr>
          <p:cNvSpPr/>
          <p:nvPr/>
        </p:nvSpPr>
        <p:spPr>
          <a:xfrm>
            <a:off x="2028986" y="2474129"/>
            <a:ext cx="16632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ru-RU" sz="4400" b="1" spc="133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14,0</a:t>
            </a:r>
            <a:endParaRPr lang="ru-RU" sz="4400" b="1" spc="133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9" name="Рисунок 68">
            <a:extLst>
              <a:ext uri="{FF2B5EF4-FFF2-40B4-BE49-F238E27FC236}">
                <a16:creationId xmlns="" xmlns:a16="http://schemas.microsoft.com/office/drawing/2014/main" id="{92CF8687-76B7-49F7-9B8F-7F747396AE6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215521" y="2444042"/>
            <a:ext cx="942080" cy="99765"/>
          </a:xfrm>
          <a:prstGeom prst="rect">
            <a:avLst/>
          </a:prstGeom>
        </p:spPr>
      </p:pic>
      <p:sp>
        <p:nvSpPr>
          <p:cNvPr id="70" name="Прямоугольник 69">
            <a:extLst>
              <a:ext uri="{FF2B5EF4-FFF2-40B4-BE49-F238E27FC236}">
                <a16:creationId xmlns="" xmlns:a16="http://schemas.microsoft.com/office/drawing/2014/main" id="{896AB485-A559-494F-97B6-2D8F660F77ED}"/>
              </a:ext>
            </a:extLst>
          </p:cNvPr>
          <p:cNvSpPr/>
          <p:nvPr/>
        </p:nvSpPr>
        <p:spPr>
          <a:xfrm>
            <a:off x="244396" y="2307088"/>
            <a:ext cx="14624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ru-RU" sz="1400" b="1" spc="133" dirty="0">
                <a:solidFill>
                  <a:prstClr val="black">
                    <a:lumMod val="65000"/>
                    <a:lumOff val="3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РУБ.</a:t>
            </a:r>
          </a:p>
        </p:txBody>
      </p:sp>
      <p:sp>
        <p:nvSpPr>
          <p:cNvPr id="71" name="Прямоугольник 70">
            <a:extLst>
              <a:ext uri="{FF2B5EF4-FFF2-40B4-BE49-F238E27FC236}">
                <a16:creationId xmlns="" xmlns:a16="http://schemas.microsoft.com/office/drawing/2014/main" id="{044FE347-4C88-4CDE-83C6-6EE31EC61F14}"/>
              </a:ext>
            </a:extLst>
          </p:cNvPr>
          <p:cNvSpPr/>
          <p:nvPr/>
        </p:nvSpPr>
        <p:spPr>
          <a:xfrm>
            <a:off x="1109634" y="3626328"/>
            <a:ext cx="2225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200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r>
              <a:rPr lang="ru-RU" sz="2200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2200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32,8%</a:t>
            </a:r>
          </a:p>
          <a:p>
            <a:pPr defTabSz="457200">
              <a:defRPr/>
            </a:pP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2019 ГОДУ</a:t>
            </a:r>
            <a:endParaRPr lang="ru-RU" sz="2200" spc="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="" xmlns:a16="http://schemas.microsoft.com/office/drawing/2014/main" id="{4A5DF6C3-826D-4ED0-88C8-BB1977E630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881" y="5233851"/>
            <a:ext cx="1509713" cy="1140822"/>
          </a:xfrm>
          <a:prstGeom prst="rect">
            <a:avLst/>
          </a:prstGeom>
        </p:spPr>
      </p:pic>
      <p:sp>
        <p:nvSpPr>
          <p:cNvPr id="86" name="Прямоугольник 85">
            <a:extLst>
              <a:ext uri="{FF2B5EF4-FFF2-40B4-BE49-F238E27FC236}">
                <a16:creationId xmlns="" xmlns:a16="http://schemas.microsoft.com/office/drawing/2014/main" id="{044FE347-4C88-4CDE-83C6-6EE31EC61F14}"/>
              </a:ext>
            </a:extLst>
          </p:cNvPr>
          <p:cNvSpPr/>
          <p:nvPr/>
        </p:nvSpPr>
        <p:spPr>
          <a:xfrm>
            <a:off x="6876045" y="496389"/>
            <a:ext cx="2267955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200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r>
              <a:rPr lang="ru-RU" sz="2200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2200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9,2 </a:t>
            </a:r>
          </a:p>
          <a:p>
            <a:pPr defTabSz="457200">
              <a:defRPr/>
            </a:pP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руб.</a:t>
            </a:r>
          </a:p>
          <a:p>
            <a:pPr defTabSz="457200">
              <a:defRPr/>
            </a:pP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2019 ГОДУ</a:t>
            </a:r>
            <a:endParaRPr lang="ru-RU" sz="2200" spc="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21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31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7166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969552B8-FA42-4866-A813-70EB39B64D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3425" y="4924018"/>
            <a:ext cx="3870575" cy="1947369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A7FAF709-07AD-4783-8899-316858D255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9"/>
          <a:stretch/>
        </p:blipFill>
        <p:spPr>
          <a:xfrm>
            <a:off x="2073730" y="5304593"/>
            <a:ext cx="1165859" cy="1553407"/>
          </a:xfrm>
          <a:prstGeom prst="rect">
            <a:avLst/>
          </a:prstGeom>
        </p:spPr>
      </p:pic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8D957680-EC79-48AA-9628-FD12F904EC93}"/>
              </a:ext>
            </a:extLst>
          </p:cNvPr>
          <p:cNvSpPr/>
          <p:nvPr/>
        </p:nvSpPr>
        <p:spPr>
          <a:xfrm>
            <a:off x="755576" y="4653136"/>
            <a:ext cx="32403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133" dirty="0" smtClean="0">
                <a:solidFill>
                  <a:srgbClr val="E31E2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НАЛОГОВЫЕ </a:t>
            </a:r>
          </a:p>
          <a:p>
            <a:r>
              <a:rPr lang="ru-RU" sz="2200" b="1" spc="133" dirty="0" smtClean="0">
                <a:solidFill>
                  <a:srgbClr val="E31E2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НЕНАЛОГОВЫЕ ДОХОДЫ </a:t>
            </a:r>
          </a:p>
          <a:p>
            <a:r>
              <a:rPr lang="ru-RU" sz="2200" b="1" spc="133" dirty="0" smtClean="0">
                <a:solidFill>
                  <a:srgbClr val="E31E2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u-RU" sz="2200" b="1" spc="133" dirty="0">
              <a:solidFill>
                <a:srgbClr val="E31E2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044FE347-4C88-4CDE-83C6-6EE31EC61F14}"/>
              </a:ext>
            </a:extLst>
          </p:cNvPr>
          <p:cNvSpPr/>
          <p:nvPr/>
        </p:nvSpPr>
        <p:spPr>
          <a:xfrm>
            <a:off x="3218446" y="5319118"/>
            <a:ext cx="22176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r>
              <a:rPr kumimoji="0" lang="ru-RU" sz="22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kumimoji="0" lang="ru-RU" sz="22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4,5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spc="10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</a:t>
            </a: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руб.</a:t>
            </a:r>
          </a:p>
          <a:p>
            <a:pPr lvl="0" defTabSz="457200">
              <a:defRPr/>
            </a:pP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2019 ГОДУ</a:t>
            </a:r>
            <a:endParaRPr lang="ru-RU" sz="2200" spc="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A7FAF709-07AD-4783-8899-316858D255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9"/>
          <a:stretch/>
        </p:blipFill>
        <p:spPr>
          <a:xfrm>
            <a:off x="0" y="2175882"/>
            <a:ext cx="1400175" cy="18656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12676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323528" y="404665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3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ОТДЕЛЬНЫЕ ПАРАМЕТРЫ МЕСТНЫХ БЮДЖЕТОВ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245B640-A8DD-487C-8C6F-D245E23E51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836712"/>
            <a:ext cx="1856733" cy="1828311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D957680-EC79-48AA-9628-FD12F904EC93}"/>
              </a:ext>
            </a:extLst>
          </p:cNvPr>
          <p:cNvSpPr/>
          <p:nvPr/>
        </p:nvSpPr>
        <p:spPr>
          <a:xfrm>
            <a:off x="341340" y="1413155"/>
            <a:ext cx="17103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133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ДОХОДЫ </a:t>
            </a:r>
          </a:p>
          <a:p>
            <a:r>
              <a:rPr lang="ru-RU" sz="2200" b="1" spc="133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u-RU" sz="2200" b="1" spc="133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D150EA7-017F-482C-B538-B38157382B98}"/>
              </a:ext>
            </a:extLst>
          </p:cNvPr>
          <p:cNvSpPr/>
          <p:nvPr/>
        </p:nvSpPr>
        <p:spPr>
          <a:xfrm>
            <a:off x="2051720" y="1268760"/>
            <a:ext cx="1599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133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166</a:t>
            </a:r>
            <a:endParaRPr lang="ru-RU" sz="4800" b="1" spc="133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92CF8687-76B7-49F7-9B8F-7F747396AE6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137144" y="1190008"/>
            <a:ext cx="942080" cy="99765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896AB485-A559-494F-97B6-2D8F660F77ED}"/>
              </a:ext>
            </a:extLst>
          </p:cNvPr>
          <p:cNvSpPr/>
          <p:nvPr/>
        </p:nvSpPr>
        <p:spPr>
          <a:xfrm>
            <a:off x="323528" y="980728"/>
            <a:ext cx="1368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spc="133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РУБ.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044FE347-4C88-4CDE-83C6-6EE31EC61F14}"/>
              </a:ext>
            </a:extLst>
          </p:cNvPr>
          <p:cNvSpPr/>
          <p:nvPr/>
        </p:nvSpPr>
        <p:spPr>
          <a:xfrm>
            <a:off x="1275346" y="2434245"/>
            <a:ext cx="25765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r>
              <a:rPr kumimoji="0" lang="ru-RU" sz="22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kumimoji="0" lang="ru-RU" sz="22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17,9 %</a:t>
            </a:r>
          </a:p>
          <a:p>
            <a:pPr lvl="0" defTabSz="457200">
              <a:defRPr/>
            </a:pP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2019 ГОДУ</a:t>
            </a:r>
            <a:endParaRPr lang="ru-RU" sz="2200" spc="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92CF8687-76B7-49F7-9B8F-7F747396AE6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3872853" y="1175818"/>
            <a:ext cx="942080" cy="119851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1CB1C5CD-B3CE-42BA-A50C-472455CA21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7596" y="4725144"/>
            <a:ext cx="1296404" cy="1751612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8A790B0E-E86C-422B-9435-014659E388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8904" y="3625474"/>
            <a:ext cx="1905184" cy="183247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92CF8687-76B7-49F7-9B8F-7F747396AE6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62412" y="4570238"/>
            <a:ext cx="942080" cy="99765"/>
          </a:xfrm>
          <a:prstGeom prst="rect">
            <a:avLst/>
          </a:prstGeom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896AB485-A559-494F-97B6-2D8F660F77ED}"/>
              </a:ext>
            </a:extLst>
          </p:cNvPr>
          <p:cNvSpPr/>
          <p:nvPr/>
        </p:nvSpPr>
        <p:spPr>
          <a:xfrm>
            <a:off x="755576" y="4365104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spc="133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РУБ.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CD150EA7-017F-482C-B538-B38157382B98}"/>
              </a:ext>
            </a:extLst>
          </p:cNvPr>
          <p:cNvSpPr/>
          <p:nvPr/>
        </p:nvSpPr>
        <p:spPr>
          <a:xfrm>
            <a:off x="3580368" y="4151107"/>
            <a:ext cx="1783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133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43,3</a:t>
            </a:r>
            <a:endParaRPr lang="ru-RU" sz="4400" b="1" spc="133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896AB485-A559-494F-97B6-2D8F660F77ED}"/>
              </a:ext>
            </a:extLst>
          </p:cNvPr>
          <p:cNvSpPr/>
          <p:nvPr/>
        </p:nvSpPr>
        <p:spPr>
          <a:xfrm>
            <a:off x="4427984" y="980728"/>
            <a:ext cx="14401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spc="133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РУБ.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044FE347-4C88-4CDE-83C6-6EE31EC61F14}"/>
              </a:ext>
            </a:extLst>
          </p:cNvPr>
          <p:cNvSpPr/>
          <p:nvPr/>
        </p:nvSpPr>
        <p:spPr>
          <a:xfrm>
            <a:off x="6156176" y="2708920"/>
            <a:ext cx="2372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r>
              <a:rPr kumimoji="0" lang="ru-RU" sz="22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kumimoji="0" lang="ru-RU" sz="22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15,6%</a:t>
            </a:r>
            <a:endParaRPr lang="ru-RU" sz="2200" b="1" spc="1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457200">
              <a:defRPr/>
            </a:pPr>
            <a:r>
              <a:rPr lang="ru-RU" sz="2200" spc="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2019 ГОДУ</a:t>
            </a:r>
            <a:endParaRPr lang="ru-RU" sz="2200" spc="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A7FAF709-07AD-4783-8899-316858D255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9"/>
          <a:stretch/>
        </p:blipFill>
        <p:spPr>
          <a:xfrm>
            <a:off x="4932040" y="1916832"/>
            <a:ext cx="1296144" cy="176533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F050C72F-A877-4EB4-A022-667E5F4B65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764704"/>
            <a:ext cx="1962170" cy="1870141"/>
          </a:xfrm>
          <a:prstGeom prst="rect">
            <a:avLst/>
          </a:prstGeom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9741C817-490A-42AD-BBE9-02ADD61CA300}"/>
              </a:ext>
            </a:extLst>
          </p:cNvPr>
          <p:cNvSpPr/>
          <p:nvPr/>
        </p:nvSpPr>
        <p:spPr>
          <a:xfrm>
            <a:off x="6228184" y="1268760"/>
            <a:ext cx="20417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133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164,7</a:t>
            </a:r>
            <a:endParaRPr lang="ru-RU" sz="4000" b="1" spc="133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145B7CC3-A8C3-4FDE-B12E-E6AD05C03F84}"/>
              </a:ext>
            </a:extLst>
          </p:cNvPr>
          <p:cNvSpPr/>
          <p:nvPr/>
        </p:nvSpPr>
        <p:spPr>
          <a:xfrm>
            <a:off x="4427984" y="1405601"/>
            <a:ext cx="2213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133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  <a:endParaRPr lang="en-US" sz="2200" b="1" spc="133" dirty="0" smtClean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200" b="1" spc="133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u-RU" sz="2200" b="1" spc="133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CustomShape 3"/>
          <p:cNvSpPr/>
          <p:nvPr/>
        </p:nvSpPr>
        <p:spPr>
          <a:xfrm>
            <a:off x="6291000" y="142200"/>
            <a:ext cx="2894040" cy="226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defTabSz="914377"/>
            <a:r>
              <a:rPr lang="ru-RU" sz="900" b="1" spc="-1" dirty="0">
                <a:solidFill>
                  <a:srgbClr val="2860A8"/>
                </a:solidFill>
                <a:latin typeface="Tahoma"/>
                <a:ea typeface="Tahoma"/>
              </a:rPr>
              <a:t>Министерство финансов Ростовской области</a:t>
            </a:r>
            <a:endParaRPr lang="ru-RU" sz="900" spc="-1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35" name="Рисунок 10"/>
          <p:cNvPicPr/>
          <p:nvPr/>
        </p:nvPicPr>
        <p:blipFill>
          <a:blip r:embed="rId11" cstate="print"/>
          <a:stretch/>
        </p:blipFill>
        <p:spPr>
          <a:xfrm>
            <a:off x="5937840" y="54000"/>
            <a:ext cx="395640" cy="476280"/>
          </a:xfrm>
          <a:prstGeom prst="rect">
            <a:avLst/>
          </a:prstGeom>
          <a:ln>
            <a:noFill/>
          </a:ln>
        </p:spPr>
      </p:pic>
      <p:sp>
        <p:nvSpPr>
          <p:cNvPr id="3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  <p:bldP spid="8" grpId="0"/>
      <p:bldP spid="15" grpId="0"/>
      <p:bldP spid="19" grpId="0"/>
      <p:bldP spid="31" grpId="0"/>
      <p:bldP spid="34" grpId="0"/>
      <p:bldP spid="49" grpId="0"/>
      <p:bldP spid="53" grpId="0"/>
      <p:bldP spid="28" grpId="0"/>
      <p:bldP spid="33" grpId="0"/>
      <p:bldP spid="39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Veremeychuk\Downloads\229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53434"/>
            <a:ext cx="2448273" cy="2359876"/>
          </a:xfrm>
          <a:prstGeom prst="rect">
            <a:avLst/>
          </a:prstGeom>
          <a:noFill/>
        </p:spPr>
      </p:pic>
      <p:graphicFrame>
        <p:nvGraphicFramePr>
          <p:cNvPr id="59" name="Диаграмма 58"/>
          <p:cNvGraphicFramePr/>
          <p:nvPr/>
        </p:nvGraphicFramePr>
        <p:xfrm>
          <a:off x="6014580" y="4140145"/>
          <a:ext cx="3179072" cy="1728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33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35465" y="4132823"/>
            <a:ext cx="5337683" cy="112677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84903" y="501059"/>
            <a:ext cx="8382000" cy="822919"/>
          </a:xfrm>
        </p:spPr>
        <p:txBody>
          <a:bodyPr>
            <a:no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ГОСУДАРСТВЕННЫЙ ДОЛГ </a:t>
            </a:r>
            <a:b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РОСТОВСКОЙ ОБЛАСТИ ЗА 2020 ГОД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xmlns="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07788368"/>
              </p:ext>
            </p:extLst>
          </p:nvPr>
        </p:nvGraphicFramePr>
        <p:xfrm>
          <a:off x="539553" y="1508787"/>
          <a:ext cx="2679405" cy="2613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3275857" y="3773116"/>
            <a:ext cx="1907155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КРЕДИТЫ </a:t>
            </a:r>
          </a:p>
          <a:p>
            <a:r>
              <a:rPr lang="ru-RU" sz="1400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КРЕДИТНЫХ </a:t>
            </a:r>
          </a:p>
          <a:p>
            <a:r>
              <a:rPr lang="ru-RU" sz="1400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</a:t>
            </a:r>
            <a:endParaRPr lang="ru-RU" sz="14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0D9FF38C-E252-404B-B6D9-E8B70A944C46}"/>
              </a:ext>
            </a:extLst>
          </p:cNvPr>
          <p:cNvSpPr/>
          <p:nvPr/>
        </p:nvSpPr>
        <p:spPr>
          <a:xfrm>
            <a:off x="3287445" y="2155309"/>
            <a:ext cx="18818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БЮДЖЕТНЫЕ</a:t>
            </a:r>
          </a:p>
          <a:p>
            <a:r>
              <a:rPr lang="ru-RU" sz="1400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КРЕДИТЫ</a:t>
            </a:r>
            <a:endParaRPr lang="ru-RU" sz="1400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8" name="Диаграмма 27"/>
          <p:cNvGraphicFramePr/>
          <p:nvPr/>
        </p:nvGraphicFramePr>
        <p:xfrm>
          <a:off x="6013157" y="1616521"/>
          <a:ext cx="3558363" cy="1728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00192" y="1235466"/>
            <a:ext cx="27807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ДОЛГОВОЙ НАГРУЗКИ</a:t>
            </a:r>
            <a:endPara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3" name="Прямая соединительная линия 32"/>
          <p:cNvCxnSpPr>
            <a:stCxn id="30" idx="6"/>
          </p:cNvCxnSpPr>
          <p:nvPr/>
        </p:nvCxnSpPr>
        <p:spPr>
          <a:xfrm flipV="1">
            <a:off x="2915808" y="2132856"/>
            <a:ext cx="360048" cy="19201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300154" y="2151812"/>
            <a:ext cx="197465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A8369114-E1E5-46C7-9FEF-42862A2334F9}"/>
              </a:ext>
            </a:extLst>
          </p:cNvPr>
          <p:cNvSpPr/>
          <p:nvPr/>
        </p:nvSpPr>
        <p:spPr>
          <a:xfrm>
            <a:off x="3274507" y="1248061"/>
            <a:ext cx="2661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10,8 млрд руб. </a:t>
            </a:r>
          </a:p>
          <a:p>
            <a:r>
              <a:rPr lang="ru-RU" alt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(32,1 %)</a:t>
            </a:r>
            <a:endParaRPr lang="ru-RU" alt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A8369114-E1E5-46C7-9FEF-42862A2334F9}"/>
              </a:ext>
            </a:extLst>
          </p:cNvPr>
          <p:cNvSpPr/>
          <p:nvPr/>
        </p:nvSpPr>
        <p:spPr>
          <a:xfrm>
            <a:off x="3203848" y="2900941"/>
            <a:ext cx="2661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22,9 млрд руб. </a:t>
            </a:r>
          </a:p>
          <a:p>
            <a:r>
              <a:rPr lang="ru-RU" alt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(67,9 %)</a:t>
            </a:r>
            <a:endParaRPr lang="ru-RU" alt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2771800" y="3429000"/>
            <a:ext cx="504057" cy="32372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3308984" y="3765036"/>
            <a:ext cx="1911088" cy="653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Овал 52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87974" y="3236979"/>
            <a:ext cx="72000" cy="96000"/>
          </a:xfrm>
          <a:prstGeom prst="ellips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73207" y="3621021"/>
            <a:ext cx="72000" cy="96000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40373" y="3484748"/>
            <a:ext cx="25655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госдолга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40469" y="3078077"/>
            <a:ext cx="2736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Фактический уровень долговой нагрузки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Овал 5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71097" y="6225619"/>
            <a:ext cx="72000" cy="96000"/>
          </a:xfrm>
          <a:prstGeom prst="ellipse">
            <a:avLst/>
          </a:prstGeom>
          <a:noFill/>
          <a:ln w="38100">
            <a:solidFill>
              <a:srgbClr val="FFDD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Овал 6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284689" y="5829267"/>
            <a:ext cx="72000" cy="96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B88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55131" y="5679829"/>
            <a:ext cx="2956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Фактические расходы </a:t>
            </a:r>
          </a:p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обслуживание госдолга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347494" y="6116731"/>
            <a:ext cx="2527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Предельный размер расходов на обслуживание госдолга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38DF53F8-F5A3-4A58-9FCD-E2B214BCEF9E}"/>
              </a:ext>
            </a:extLst>
          </p:cNvPr>
          <p:cNvSpPr txBox="1"/>
          <p:nvPr/>
        </p:nvSpPr>
        <p:spPr>
          <a:xfrm>
            <a:off x="6444208" y="4084587"/>
            <a:ext cx="260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ОБСЛУЖИВАНИЕ ГОСДОЛГА</a:t>
            </a:r>
            <a:endParaRPr lang="ru-RU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541169" y="1892829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23,7 %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8264243" y="2564904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100,0 %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8311871" y="5061181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15,0 %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6253844" y="4389107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0,6 %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197893"/>
            <a:ext cx="13676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33,7</a:t>
            </a:r>
          </a:p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млрд руб.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3130"/>
            <a:ext cx="112085" cy="6861132"/>
          </a:xfrm>
          <a:prstGeom prst="rect">
            <a:avLst/>
          </a:prstGeom>
        </p:spPr>
      </p:pic>
      <p:pic>
        <p:nvPicPr>
          <p:cNvPr id="12290" name="Picture 2" descr="https://wiki.nanotech.ucsb.edu/w/images/7/71/Arrowleft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4456117" y="4144954"/>
            <a:ext cx="1248137" cy="584315"/>
          </a:xfrm>
          <a:prstGeom prst="rect">
            <a:avLst/>
          </a:prstGeom>
          <a:noFill/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A8369114-E1E5-46C7-9FEF-42862A2334F9}"/>
              </a:ext>
            </a:extLst>
          </p:cNvPr>
          <p:cNvSpPr/>
          <p:nvPr/>
        </p:nvSpPr>
        <p:spPr>
          <a:xfrm>
            <a:off x="4142436" y="4928003"/>
            <a:ext cx="26618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Привлечено в</a:t>
            </a:r>
          </a:p>
          <a:p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 году - </a:t>
            </a:r>
          </a:p>
          <a:p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15,8 млрд руб. </a:t>
            </a:r>
          </a:p>
          <a:p>
            <a:endParaRPr lang="ru-RU" alt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91103" y="164637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78" y="70285"/>
            <a:ext cx="346015" cy="478396"/>
          </a:xfrm>
          <a:prstGeom prst="rect">
            <a:avLst/>
          </a:prstGeom>
        </p:spPr>
      </p:pic>
      <p:sp>
        <p:nvSpPr>
          <p:cNvPr id="30" name="Овал 2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843808" y="2276872"/>
            <a:ext cx="72000" cy="96000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>
            <a:off x="2771799" y="3407284"/>
            <a:ext cx="45719" cy="45719"/>
          </a:xfrm>
          <a:prstGeom prst="ellips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A8369114-E1E5-46C7-9FEF-42862A2334F9}"/>
              </a:ext>
            </a:extLst>
          </p:cNvPr>
          <p:cNvSpPr/>
          <p:nvPr/>
        </p:nvSpPr>
        <p:spPr>
          <a:xfrm>
            <a:off x="251520" y="6064648"/>
            <a:ext cx="57241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Экономия по расходам на обслуживание </a:t>
            </a:r>
          </a:p>
          <a:p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государственного долга более </a:t>
            </a:r>
            <a:r>
              <a:rPr lang="ru-RU" alt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900,0</a:t>
            </a:r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</a:t>
            </a:r>
            <a:r>
              <a:rPr lang="ru-RU" alt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Диаграмма 37"/>
          <p:cNvGraphicFramePr/>
          <p:nvPr/>
        </p:nvGraphicFramePr>
        <p:xfrm>
          <a:off x="3287842" y="2824146"/>
          <a:ext cx="5726761" cy="355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-290209" y="2288282"/>
          <a:ext cx="3538234" cy="35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34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2464" y="562404"/>
            <a:ext cx="8928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2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УРОВНЯ ГОСДОЛГА РОСТОВСКОЙ ОБЛАСТИ</a:t>
            </a:r>
          </a:p>
          <a:p>
            <a:pPr defTabSz="457189">
              <a:defRPr/>
            </a:pPr>
            <a:r>
              <a:rPr lang="ru-RU" sz="2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СРАВНЕНИИ С РЕГИОНАМИ ЮФО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84251" y="2625372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ru-RU" sz="10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3822480" y="1751107"/>
            <a:ext cx="33892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УРОВНЯ ДОЛГОВОЙ НАГРУЗКИ</a:t>
            </a:r>
          </a:p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БЮДЖЕТЫ СУБЪЕКТОВ РФ</a:t>
            </a:r>
          </a:p>
          <a:p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(на 1 января 2021 года)</a:t>
            </a:r>
            <a:endParaRPr lang="ru-RU" sz="10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97031" y="2541946"/>
            <a:ext cx="7633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млрд руб.</a:t>
            </a:r>
            <a:endParaRPr lang="ru-RU" sz="10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115300" y="3924300"/>
            <a:ext cx="480650" cy="4699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8178800" y="3981450"/>
            <a:ext cx="360000" cy="360000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l="-3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7369587" y="1883074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7366936" y="2086483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2860A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7441799" y="1780346"/>
            <a:ext cx="16763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долговая нагрузка, %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7424547" y="2001758"/>
            <a:ext cx="1805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фактические расходы субъектов РФ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DEC1887F-F563-44B6-AE30-9FDF118DF2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61603" y="3999228"/>
            <a:ext cx="5337682" cy="11267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295334" y="1771835"/>
            <a:ext cx="260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ОТНОШЕНИЕ ГОСДОЛГА</a:t>
            </a:r>
          </a:p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НАЛОГОВЫМ И НЕНАЛОГОВЫМ</a:t>
            </a:r>
          </a:p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ДОХОДАМ ПО ИТОГАМ</a:t>
            </a:r>
          </a:p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62125" y="2669109"/>
            <a:ext cx="1010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,8 %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9151" y="3391643"/>
            <a:ext cx="991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27,3 %</a:t>
            </a:r>
            <a:endParaRPr lang="ru-RU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3162" y="4120121"/>
            <a:ext cx="1004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23,7 %</a:t>
            </a:r>
            <a:endParaRPr lang="ru-RU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83949" y="5427223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86908" y="5617353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2860A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634895" y="5334541"/>
            <a:ext cx="207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Средний по субъектам РФ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644519" y="5532628"/>
            <a:ext cx="18057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Ростовская область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38DF53F8-F5A3-4A58-9FCD-E2B214BCEF9E}"/>
              </a:ext>
            </a:extLst>
          </p:cNvPr>
          <p:cNvSpPr txBox="1"/>
          <p:nvPr/>
        </p:nvSpPr>
        <p:spPr>
          <a:xfrm>
            <a:off x="644043" y="5145317"/>
            <a:ext cx="207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Средний по ЮФО</a:t>
            </a:r>
            <a:endParaRPr lang="ru-RU" sz="10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7E909DD6-2C27-401C-BD8F-D844B7F74BD4}"/>
              </a:ext>
            </a:extLst>
          </p:cNvPr>
          <p:cNvSpPr/>
          <p:nvPr/>
        </p:nvSpPr>
        <p:spPr>
          <a:xfrm>
            <a:off x="581877" y="5227366"/>
            <a:ext cx="82800" cy="8370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9D06146F-05AE-4773-A913-AB74720EF8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3494" y="998928"/>
            <a:ext cx="3913282" cy="240065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35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" y="483306"/>
            <a:ext cx="87540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ПОЗИЦИЯ РОСТОВСКОЙ ОБЛАСТИ В РЕЙТИНГАХ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02390" y="3988017"/>
            <a:ext cx="4441610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ОЦЕНКА УРОВНЯ ОТКРЫТОСТИ</a:t>
            </a:r>
          </a:p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БЮДЖЕТНЫХ ДАННЫХ</a:t>
            </a:r>
          </a:p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 2020 ГОД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2169" y="4917518"/>
            <a:ext cx="4461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Ростовская область отнесена к группе</a:t>
            </a:r>
          </a:p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900" b="1" dirty="0" smtClean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 высокой степенью </a:t>
            </a:r>
          </a:p>
          <a:p>
            <a:pPr algn="ctr"/>
            <a:r>
              <a:rPr lang="ru-RU" sz="1900" b="1" dirty="0" smtClean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открытости бюджетных данных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4317" y="1486968"/>
            <a:ext cx="3346308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СУБЪЕКТЫ РФ С ВЫСОКИМ УРОВНЕМ ОТКРЫТОСТИ БЮДЖЕТНЫХ ДАННЫХ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EBE72085-9FC3-4BD0-8195-CF8F3ABC3F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472208" y="1970365"/>
            <a:ext cx="597874" cy="39213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EBE72085-9FC3-4BD0-8195-CF8F3ABC3F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816503" y="5053693"/>
            <a:ext cx="3759793" cy="22533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51995" y="2597921"/>
            <a:ext cx="346081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Удмуртская Республика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Ленинградская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Новосибирская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Калининградская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Мурманская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Республика Саха (Якутия)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Архангельская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Республика Коми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Тюменская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Амурская область</a:t>
            </a:r>
          </a:p>
          <a:p>
            <a:pPr fontAlgn="ctr"/>
            <a:r>
              <a:rPr lang="ru-RU" sz="1600" b="1" u="sng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Ростовская область 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Республика Карелия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Алтайский край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Приморский край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Ивановская область</a:t>
            </a:r>
          </a:p>
          <a:p>
            <a:pPr fontAlgn="ctr"/>
            <a:r>
              <a:rPr lang="ru-RU" sz="1600" dirty="0" smtClean="0">
                <a:solidFill>
                  <a:schemeClr val="accent1"/>
                </a:solidFill>
                <a:latin typeface="Times New Roman"/>
              </a:rPr>
              <a:t>Кабардино-Балкарская Республика</a:t>
            </a: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pPr fontAlgn="ctr"/>
            <a:endParaRPr lang="ru-RU" sz="900" dirty="0" smtClean="0">
              <a:solidFill>
                <a:schemeClr val="accent1"/>
              </a:solidFill>
              <a:latin typeface="Times New Roman"/>
            </a:endParaRPr>
          </a:p>
          <a:p>
            <a:endParaRPr lang="ru-RU" sz="900" dirty="0" smtClean="0"/>
          </a:p>
          <a:p>
            <a:endParaRPr lang="ru-RU" dirty="0"/>
          </a:p>
        </p:txBody>
      </p:sp>
      <p:cxnSp>
        <p:nvCxnSpPr>
          <p:cNvPr id="42" name="Прямая соединительная линия 41"/>
          <p:cNvCxnSpPr>
            <a:endCxn id="50" idx="0"/>
          </p:cNvCxnSpPr>
          <p:nvPr/>
        </p:nvCxnSpPr>
        <p:spPr>
          <a:xfrm flipH="1">
            <a:off x="5844986" y="2896853"/>
            <a:ext cx="6202" cy="575264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5812146" y="3498434"/>
            <a:ext cx="68400" cy="6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Овал 49"/>
          <p:cNvSpPr/>
          <p:nvPr/>
        </p:nvSpPr>
        <p:spPr>
          <a:xfrm>
            <a:off x="5785586" y="3472117"/>
            <a:ext cx="118800" cy="11880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flipH="1">
            <a:off x="5848119" y="1462339"/>
            <a:ext cx="4579" cy="674161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65" idx="6"/>
          </p:cNvCxnSpPr>
          <p:nvPr/>
        </p:nvCxnSpPr>
        <p:spPr>
          <a:xfrm>
            <a:off x="4507409" y="1454915"/>
            <a:ext cx="1314595" cy="2565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Овал 63"/>
          <p:cNvSpPr/>
          <p:nvPr/>
        </p:nvSpPr>
        <p:spPr>
          <a:xfrm>
            <a:off x="4415169" y="1421832"/>
            <a:ext cx="68400" cy="6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Овал 64"/>
          <p:cNvSpPr/>
          <p:nvPr/>
        </p:nvSpPr>
        <p:spPr>
          <a:xfrm>
            <a:off x="4388609" y="1395515"/>
            <a:ext cx="118800" cy="11880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2" name="Рисунок 71">
            <a:extLst>
              <a:ext uri="{FF2B5EF4-FFF2-40B4-BE49-F238E27FC236}">
                <a16:creationId xmlns="" xmlns:a16="http://schemas.microsoft.com/office/drawing/2014/main" id="{EBE72085-9FC3-4BD0-8195-CF8F3ABC3F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977" y="910080"/>
            <a:ext cx="8767482" cy="12761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9552B8-FA42-4866-A813-70EB39B64D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8161" y="5238836"/>
            <a:ext cx="3725839" cy="161890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550702" y="255062"/>
            <a:ext cx="6871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ПОЗИТИВНЫЕ РЕЗУЛЬТАТЫ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BF9450A-8458-4E67-AA3C-67B0F4FA77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9529" y="1367464"/>
            <a:ext cx="4617496" cy="49222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85C9D2B-F638-45AF-8FB5-D42BA0C404E6}"/>
              </a:ext>
            </a:extLst>
          </p:cNvPr>
          <p:cNvSpPr txBox="1"/>
          <p:nvPr/>
        </p:nvSpPr>
        <p:spPr>
          <a:xfrm>
            <a:off x="251520" y="9807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финансы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326E3CF5-0B52-4956-B103-5FFFB46C2B0B}"/>
              </a:ext>
            </a:extLst>
          </p:cNvPr>
          <p:cNvSpPr/>
          <p:nvPr/>
        </p:nvSpPr>
        <p:spPr>
          <a:xfrm>
            <a:off x="467544" y="1556792"/>
            <a:ext cx="3077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Высокая оценка </a:t>
            </a:r>
            <a:r>
              <a:rPr lang="ru-RU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качества управления муниципальными</a:t>
            </a:r>
            <a:br>
              <a:rPr lang="ru-RU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финансами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58E2E1F5-D81A-4035-9B90-C1AFC8122529}"/>
              </a:ext>
            </a:extLst>
          </p:cNvPr>
          <p:cNvSpPr/>
          <p:nvPr/>
        </p:nvSpPr>
        <p:spPr>
          <a:xfrm>
            <a:off x="6804248" y="3068960"/>
            <a:ext cx="20888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pc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«Лучшее муниципальное образование России в сфере управления общественными финансами»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1DBE1913-B47A-4019-AE32-51D340AFF9B4}"/>
              </a:ext>
            </a:extLst>
          </p:cNvPr>
          <p:cNvSpPr txBox="1"/>
          <p:nvPr/>
        </p:nvSpPr>
        <p:spPr>
          <a:xfrm>
            <a:off x="5911914" y="764704"/>
            <a:ext cx="3232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Лауреаты и победители федеральных конкурсов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1888D8AA-55E7-4022-9E34-24CF27079C78}"/>
              </a:ext>
            </a:extLst>
          </p:cNvPr>
          <p:cNvSpPr/>
          <p:nvPr/>
        </p:nvSpPr>
        <p:spPr>
          <a:xfrm>
            <a:off x="6801139" y="1465114"/>
            <a:ext cx="20888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pc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Всероссийский конкурс</a:t>
            </a:r>
            <a:br>
              <a:rPr lang="ru-RU" spc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pc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«Финансовый старт»</a:t>
            </a:r>
          </a:p>
        </p:txBody>
      </p:sp>
      <p:sp>
        <p:nvSpPr>
          <p:cNvPr id="38" name="Овал 37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598073" y="1979116"/>
            <a:ext cx="82800" cy="8404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="" xmlns:a16="http://schemas.microsoft.com/office/drawing/2014/main" id="{3D8E5DC9-40DE-4C8E-B846-BBDB1D2D6C9C}"/>
              </a:ext>
            </a:extLst>
          </p:cNvPr>
          <p:cNvSpPr/>
          <p:nvPr/>
        </p:nvSpPr>
        <p:spPr>
          <a:xfrm>
            <a:off x="6516216" y="1484784"/>
            <a:ext cx="2328281" cy="1276474"/>
          </a:xfrm>
          <a:prstGeom prst="roundRect">
            <a:avLst/>
          </a:prstGeom>
          <a:noFill/>
          <a:ln w="19050">
            <a:solidFill>
              <a:srgbClr val="C2C2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730E366-B8A5-4599-BD89-98C4FEB27F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2545" y="1897039"/>
            <a:ext cx="598625" cy="434202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EC72DF6D-780D-4F5B-BA02-5572E7C62D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9596" y="3645794"/>
            <a:ext cx="1086428" cy="351132"/>
          </a:xfrm>
          <a:prstGeom prst="rect">
            <a:avLst/>
          </a:prstGeom>
        </p:spPr>
      </p:pic>
      <p:sp>
        <p:nvSpPr>
          <p:cNvPr id="46" name="Прямоугольник: скругленные углы 45">
            <a:extLst>
              <a:ext uri="{FF2B5EF4-FFF2-40B4-BE49-F238E27FC236}">
                <a16:creationId xmlns="" xmlns:a16="http://schemas.microsoft.com/office/drawing/2014/main" id="{AACA93ED-B9CA-444C-A78B-883B9E1A3092}"/>
              </a:ext>
            </a:extLst>
          </p:cNvPr>
          <p:cNvSpPr/>
          <p:nvPr/>
        </p:nvSpPr>
        <p:spPr>
          <a:xfrm>
            <a:off x="6516216" y="2996952"/>
            <a:ext cx="2328281" cy="2088232"/>
          </a:xfrm>
          <a:prstGeom prst="roundRect">
            <a:avLst/>
          </a:prstGeom>
          <a:noFill/>
          <a:ln w="19050">
            <a:solidFill>
              <a:srgbClr val="C2C2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9D06146F-05AE-4773-A913-AB74720EF8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937" y="4402628"/>
            <a:ext cx="2443070" cy="139873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1CB1C5CD-B3CE-42BA-A50C-472455CA21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6030" y="5233505"/>
            <a:ext cx="1492386" cy="1624495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876F5B41-FD7E-4F9B-8BB6-5B88E45302CF}"/>
              </a:ext>
            </a:extLst>
          </p:cNvPr>
          <p:cNvSpPr/>
          <p:nvPr/>
        </p:nvSpPr>
        <p:spPr>
          <a:xfrm>
            <a:off x="1619672" y="2852936"/>
            <a:ext cx="34404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33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82% </a:t>
            </a:r>
            <a:r>
              <a:rPr lang="ru-RU" sz="2400" b="1" spc="133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</a:t>
            </a:r>
            <a:r>
              <a:rPr lang="ru-RU" sz="2800" b="1" spc="133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spc="133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55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01FAFC71-F8C4-41E4-A488-7DF37D5ADA8F}"/>
              </a:ext>
            </a:extLst>
          </p:cNvPr>
          <p:cNvSpPr/>
          <p:nvPr/>
        </p:nvSpPr>
        <p:spPr>
          <a:xfrm>
            <a:off x="1619672" y="3212976"/>
            <a:ext cx="37376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городов и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районов области</a:t>
            </a:r>
            <a:endParaRPr lang="ru-RU" sz="1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Овал 3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6596142" y="3755103"/>
            <a:ext cx="82800" cy="8404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5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36</a:t>
            </a:fld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sp>
        <p:nvSpPr>
          <p:cNvPr id="33" name="Овал 32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>
            <a:off x="251521" y="1628800"/>
            <a:ext cx="144016" cy="1440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282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19"/>
          <p:cNvSpPr/>
          <p:nvPr/>
        </p:nvSpPr>
        <p:spPr>
          <a:xfrm rot="10800000" flipH="1" flipV="1">
            <a:off x="100079" y="4509120"/>
            <a:ext cx="6272121" cy="1728192"/>
          </a:xfrm>
          <a:prstGeom prst="roundRect">
            <a:avLst/>
          </a:prstGeom>
          <a:solidFill>
            <a:srgbClr val="FFFF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reeform 19"/>
          <p:cNvSpPr/>
          <p:nvPr/>
        </p:nvSpPr>
        <p:spPr>
          <a:xfrm rot="10800000" flipH="1" flipV="1">
            <a:off x="0" y="2579421"/>
            <a:ext cx="6127668" cy="1569659"/>
          </a:xfrm>
          <a:custGeom>
            <a:avLst/>
            <a:gdLst>
              <a:gd name="connsiteX0" fmla="*/ 0 w 7482904"/>
              <a:gd name="connsiteY0" fmla="*/ 0 h 2741297"/>
              <a:gd name="connsiteX1" fmla="*/ 4741607 w 7482904"/>
              <a:gd name="connsiteY1" fmla="*/ 0 h 2741297"/>
              <a:gd name="connsiteX2" fmla="*/ 6112255 w 7482904"/>
              <a:gd name="connsiteY2" fmla="*/ 0 h 2741297"/>
              <a:gd name="connsiteX3" fmla="*/ 7482904 w 7482904"/>
              <a:gd name="connsiteY3" fmla="*/ 1370649 h 2741297"/>
              <a:gd name="connsiteX4" fmla="*/ 6112255 w 7482904"/>
              <a:gd name="connsiteY4" fmla="*/ 2741297 h 2741297"/>
              <a:gd name="connsiteX5" fmla="*/ 4741607 w 7482904"/>
              <a:gd name="connsiteY5" fmla="*/ 2741297 h 2741297"/>
              <a:gd name="connsiteX6" fmla="*/ 0 w 7482904"/>
              <a:gd name="connsiteY6" fmla="*/ 2741297 h 274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82904" h="2741297">
                <a:moveTo>
                  <a:pt x="0" y="0"/>
                </a:moveTo>
                <a:lnTo>
                  <a:pt x="4741607" y="0"/>
                </a:lnTo>
                <a:lnTo>
                  <a:pt x="6112255" y="0"/>
                </a:lnTo>
                <a:cubicBezTo>
                  <a:pt x="6869244" y="0"/>
                  <a:pt x="7482904" y="613660"/>
                  <a:pt x="7482904" y="1370649"/>
                </a:cubicBezTo>
                <a:cubicBezTo>
                  <a:pt x="7482904" y="2127637"/>
                  <a:pt x="6869244" y="2741297"/>
                  <a:pt x="6112255" y="2741297"/>
                </a:cubicBezTo>
                <a:lnTo>
                  <a:pt x="4741607" y="2741297"/>
                </a:lnTo>
                <a:lnTo>
                  <a:pt x="0" y="2741297"/>
                </a:lnTo>
                <a:close/>
              </a:path>
            </a:pathLst>
          </a:custGeom>
          <a:solidFill>
            <a:srgbClr val="11E357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Freeform 19"/>
          <p:cNvSpPr/>
          <p:nvPr/>
        </p:nvSpPr>
        <p:spPr>
          <a:xfrm rot="10800000" flipH="1" flipV="1">
            <a:off x="0" y="1468905"/>
            <a:ext cx="6127668" cy="1095999"/>
          </a:xfrm>
          <a:custGeom>
            <a:avLst/>
            <a:gdLst>
              <a:gd name="connsiteX0" fmla="*/ 0 w 7482904"/>
              <a:gd name="connsiteY0" fmla="*/ 0 h 2741297"/>
              <a:gd name="connsiteX1" fmla="*/ 4741607 w 7482904"/>
              <a:gd name="connsiteY1" fmla="*/ 0 h 2741297"/>
              <a:gd name="connsiteX2" fmla="*/ 6112255 w 7482904"/>
              <a:gd name="connsiteY2" fmla="*/ 0 h 2741297"/>
              <a:gd name="connsiteX3" fmla="*/ 7482904 w 7482904"/>
              <a:gd name="connsiteY3" fmla="*/ 1370649 h 2741297"/>
              <a:gd name="connsiteX4" fmla="*/ 6112255 w 7482904"/>
              <a:gd name="connsiteY4" fmla="*/ 2741297 h 2741297"/>
              <a:gd name="connsiteX5" fmla="*/ 4741607 w 7482904"/>
              <a:gd name="connsiteY5" fmla="*/ 2741297 h 2741297"/>
              <a:gd name="connsiteX6" fmla="*/ 0 w 7482904"/>
              <a:gd name="connsiteY6" fmla="*/ 2741297 h 274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82904" h="2741297">
                <a:moveTo>
                  <a:pt x="0" y="0"/>
                </a:moveTo>
                <a:lnTo>
                  <a:pt x="4741607" y="0"/>
                </a:lnTo>
                <a:lnTo>
                  <a:pt x="6112255" y="0"/>
                </a:lnTo>
                <a:cubicBezTo>
                  <a:pt x="6869244" y="0"/>
                  <a:pt x="7482904" y="613660"/>
                  <a:pt x="7482904" y="1370649"/>
                </a:cubicBezTo>
                <a:cubicBezTo>
                  <a:pt x="7482904" y="2127637"/>
                  <a:pt x="6869244" y="2741297"/>
                  <a:pt x="6112255" y="2741297"/>
                </a:cubicBezTo>
                <a:lnTo>
                  <a:pt x="4741607" y="2741297"/>
                </a:lnTo>
                <a:lnTo>
                  <a:pt x="0" y="2741297"/>
                </a:lnTo>
                <a:close/>
              </a:path>
            </a:pathLst>
          </a:custGeom>
          <a:solidFill>
            <a:srgbClr val="11E357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7485249"/>
              </p:ext>
            </p:extLst>
          </p:nvPr>
        </p:nvGraphicFramePr>
        <p:xfrm>
          <a:off x="-5454487" y="-503659"/>
          <a:ext cx="8562975" cy="2276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37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179512" y="476672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ФИНАНСОВОЙ ГРАМОТНОСТИ НАСЕЛЕНИЯ РОСТОВСКОЙ ОБЛАСТИ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5576" y="1571308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сайте министерства финансов Ростовской области создан раздел о финансовой грамотности </a:t>
            </a:r>
          </a:p>
        </p:txBody>
      </p:sp>
      <p:pic>
        <p:nvPicPr>
          <p:cNvPr id="1031" name="Picture 7" descr="D:\Users\Divchur\Downloads\756exclamationmark_10052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6512" y="5023048"/>
            <a:ext cx="854224" cy="854224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39"/>
            <a:ext cx="112676" cy="6858000"/>
          </a:xfrm>
          <a:prstGeom prst="rect">
            <a:avLst/>
          </a:prstGeom>
        </p:spPr>
      </p:pic>
      <p:grpSp>
        <p:nvGrpSpPr>
          <p:cNvPr id="3" name="Группа 30"/>
          <p:cNvGrpSpPr/>
          <p:nvPr/>
        </p:nvGrpSpPr>
        <p:grpSpPr>
          <a:xfrm>
            <a:off x="6743297" y="4221088"/>
            <a:ext cx="2005167" cy="2209621"/>
            <a:chOff x="6926457" y="4948872"/>
            <a:chExt cx="2005167" cy="2209621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 l="28660" t="21879" r="29939" b="2275"/>
            <a:stretch>
              <a:fillRect/>
            </a:stretch>
          </p:blipFill>
          <p:spPr bwMode="auto">
            <a:xfrm rot="21222749">
              <a:off x="7110329" y="4948872"/>
              <a:ext cx="1194472" cy="1194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2" cstate="print"/>
            <a:srcRect l="28949" t="19643" r="30307" b="3748"/>
            <a:stretch>
              <a:fillRect/>
            </a:stretch>
          </p:blipFill>
          <p:spPr bwMode="auto">
            <a:xfrm rot="499212">
              <a:off x="7727689" y="5432849"/>
              <a:ext cx="1203935" cy="1235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3" cstate="print"/>
            <a:srcRect l="29161" t="10959" r="29715" b="12329"/>
            <a:stretch>
              <a:fillRect/>
            </a:stretch>
          </p:blipFill>
          <p:spPr bwMode="auto">
            <a:xfrm rot="21028805">
              <a:off x="6926457" y="5885365"/>
              <a:ext cx="1250393" cy="1273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Прямоугольник 37"/>
          <p:cNvSpPr/>
          <p:nvPr/>
        </p:nvSpPr>
        <p:spPr>
          <a:xfrm>
            <a:off x="755576" y="2636912"/>
            <a:ext cx="369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Размещены ссылки на: 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портал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Вашифинансы.рф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канал в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Яндекс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Дзен</a:t>
            </a:r>
          </a:p>
          <a:p>
            <a:pPr>
              <a:buFontTx/>
              <a:buChar char="-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канал в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Инстаграм</a:t>
            </a:r>
            <a:endParaRPr lang="en-US" sz="16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канал в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Вконтакте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endParaRPr lang="ru-RU" sz="1600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https://ritualrnd.ru/upload/iblock/cd4/cd40dcdd144451f2af222f33322218cf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9512" y="1643316"/>
            <a:ext cx="570016" cy="598442"/>
          </a:xfrm>
          <a:prstGeom prst="rect">
            <a:avLst/>
          </a:prstGeom>
          <a:noFill/>
        </p:spPr>
      </p:pic>
      <p:pic>
        <p:nvPicPr>
          <p:cNvPr id="49" name="Picture 4" descr="D:\Users\Divchur\Downloads\pngegg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23928" y="1483541"/>
            <a:ext cx="2592288" cy="2536039"/>
          </a:xfrm>
          <a:prstGeom prst="rect">
            <a:avLst/>
          </a:prstGeom>
          <a:noFill/>
        </p:spPr>
      </p:pic>
      <p:pic>
        <p:nvPicPr>
          <p:cNvPr id="1029" name="Picture 5" descr="D:\Users\Divchur\Downloads\pngegg (1)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7977" y="2729753"/>
            <a:ext cx="587599" cy="569747"/>
          </a:xfrm>
          <a:prstGeom prst="rect">
            <a:avLst/>
          </a:prstGeom>
          <a:noFill/>
        </p:spPr>
      </p:pic>
      <p:pic>
        <p:nvPicPr>
          <p:cNvPr id="1026" name="Picture 2" descr="K:\425\Финансовая грамотность\ФГ иконки\Ваши Финансы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60232" y="543710"/>
            <a:ext cx="2200672" cy="725050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6726179" y="1249015"/>
            <a:ext cx="20222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https://vashifinancy.ru/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7" name="Picture 3" descr="K:\425\Финансовая грамотность\ФГ иконки\Инста (больше)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60232" y="2132856"/>
            <a:ext cx="2071571" cy="936103"/>
          </a:xfrm>
          <a:prstGeom prst="rect">
            <a:avLst/>
          </a:prstGeom>
          <a:noFill/>
        </p:spPr>
      </p:pic>
      <p:pic>
        <p:nvPicPr>
          <p:cNvPr id="1028" name="Picture 4" descr="K:\425\Финансовая грамотность\ФГ иконки\яндекс\EaMqfQoXgAYhDHm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516216" y="3068960"/>
            <a:ext cx="2376264" cy="605947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6228184" y="3645024"/>
            <a:ext cx="3024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https://zen.yandex.ru/vashifinancy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16216" y="1969095"/>
            <a:ext cx="23859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https://vk.com/vashifinancy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5" descr="K:\425\Финансовая грамотность\ФГ иконки\ВК\белый вк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501680" y="1484784"/>
            <a:ext cx="2390800" cy="556842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>
          <a:xfrm>
            <a:off x="6156176" y="2780928"/>
            <a:ext cx="29871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https://instagram.com/vashifinancy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39552" y="4974267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Постановлением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Правительства Ростовской области от 05.04.2021 № 281 утверждена Программа повышения финансовой грамотности в регионе на 2021-2023 годы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" name="Диаграмма 160">
            <a:extLst>
              <a:ext uri="{FF2B5EF4-FFF2-40B4-BE49-F238E27FC236}">
                <a16:creationId xmlns:a16="http://schemas.microsoft.com/office/drawing/2014/main" xmlns="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977928910"/>
              </p:ext>
            </p:extLst>
          </p:nvPr>
        </p:nvGraphicFramePr>
        <p:xfrm>
          <a:off x="333173" y="1987685"/>
          <a:ext cx="4171949" cy="4671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1247776" y="529244"/>
            <a:ext cx="6684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2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БЕЗВОЗМЕЗДНЫЕ ПОСТУПЛЕНИЯ</a:t>
            </a:r>
          </a:p>
          <a:p>
            <a:pPr defTabSz="457189">
              <a:defRPr/>
            </a:pPr>
            <a:r>
              <a:rPr lang="ru-RU" sz="22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ФЕДЕРАЛЬНОГО БЮДЖЕТА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15D30BC3-1C82-42B2-98E9-EB0056E5516E}"/>
              </a:ext>
            </a:extLst>
          </p:cNvPr>
          <p:cNvSpPr txBox="1"/>
          <p:nvPr/>
        </p:nvSpPr>
        <p:spPr>
          <a:xfrm>
            <a:off x="4477589" y="1444971"/>
            <a:ext cx="4535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spcBef>
                <a:spcPts val="600"/>
              </a:spcBef>
              <a:spcAft>
                <a:spcPts val="1200"/>
              </a:spcAft>
            </a:pPr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областного бюджета                    за 20</a:t>
            </a:r>
            <a:r>
              <a:rPr lang="en-US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</a:p>
        </p:txBody>
      </p:sp>
      <p:pic>
        <p:nvPicPr>
          <p:cNvPr id="70" name="Рисунок 69">
            <a:extLst>
              <a:ext uri="{FF2B5EF4-FFF2-40B4-BE49-F238E27FC236}">
                <a16:creationId xmlns:a16="http://schemas.microsoft.com/office/drawing/2014/main" xmlns="" id="{EBE72085-9FC3-4BD0-8195-CF8F3ABC3F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88" y="1332723"/>
            <a:ext cx="8299048" cy="259804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15D30BC3-1C82-42B2-98E9-EB0056E5516E}"/>
              </a:ext>
            </a:extLst>
          </p:cNvPr>
          <p:cNvSpPr txBox="1"/>
          <p:nvPr/>
        </p:nvSpPr>
        <p:spPr>
          <a:xfrm>
            <a:off x="152402" y="1444775"/>
            <a:ext cx="4619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областного бюджета </a:t>
            </a:r>
          </a:p>
          <a:p>
            <a:pPr algn="ctr" defTabSz="914377"/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201</a:t>
            </a:r>
            <a:r>
              <a:rPr lang="en-US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  <a:endParaRPr lang="ru-RU" sz="16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2" name="Диаграмма 71">
            <a:extLst>
              <a:ext uri="{FF2B5EF4-FFF2-40B4-BE49-F238E27FC236}">
                <a16:creationId xmlns:a16="http://schemas.microsoft.com/office/drawing/2014/main" xmlns="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07788368"/>
              </p:ext>
            </p:extLst>
          </p:nvPr>
        </p:nvGraphicFramePr>
        <p:xfrm>
          <a:off x="4905375" y="3409950"/>
          <a:ext cx="2590800" cy="2257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7" name="Диаграмма 156">
            <a:extLst>
              <a:ext uri="{FF2B5EF4-FFF2-40B4-BE49-F238E27FC236}">
                <a16:creationId xmlns:a16="http://schemas.microsoft.com/office/drawing/2014/main" xmlns="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477810672"/>
              </p:ext>
            </p:extLst>
          </p:nvPr>
        </p:nvGraphicFramePr>
        <p:xfrm>
          <a:off x="4622350" y="2000250"/>
          <a:ext cx="4171949" cy="4671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8" name="TextBox 157"/>
          <p:cNvSpPr txBox="1"/>
          <p:nvPr/>
        </p:nvSpPr>
        <p:spPr>
          <a:xfrm>
            <a:off x="1743124" y="3261936"/>
            <a:ext cx="1367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40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697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 руб.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965920" y="3262244"/>
            <a:ext cx="1444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973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endParaRPr lang="ru-RU" sz="2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914377"/>
            <a:r>
              <a:rPr lang="ru-RU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млн руб.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2" name="Группа 33"/>
          <p:cNvGrpSpPr/>
          <p:nvPr/>
        </p:nvGrpSpPr>
        <p:grpSpPr>
          <a:xfrm>
            <a:off x="903645" y="5048225"/>
            <a:ext cx="3653358" cy="1295676"/>
            <a:chOff x="932220" y="5038700"/>
            <a:chExt cx="3653358" cy="1295676"/>
          </a:xfrm>
        </p:grpSpPr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47355" y="514441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13832" y="5038700"/>
              <a:ext cx="9621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дотации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0075" y="5368685"/>
              <a:ext cx="10550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субсидии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99806" y="5695925"/>
              <a:ext cx="11785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субвенции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0329" y="6026599"/>
              <a:ext cx="3485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иные межбюджетные трансферты</a:t>
              </a:r>
            </a:p>
          </p:txBody>
        </p:sp>
        <p:sp>
          <p:nvSpPr>
            <p:cNvPr id="29" name="Овал 28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43440" y="5468262"/>
              <a:ext cx="144000" cy="144000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2" name="Овал 31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37830" y="5792112"/>
              <a:ext cx="144000" cy="144000"/>
            </a:xfrm>
            <a:prstGeom prst="ellipse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32220" y="611035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34"/>
          <p:cNvGrpSpPr/>
          <p:nvPr/>
        </p:nvGrpSpPr>
        <p:grpSpPr>
          <a:xfrm>
            <a:off x="5188567" y="5057399"/>
            <a:ext cx="3653358" cy="1288852"/>
            <a:chOff x="932220" y="5038700"/>
            <a:chExt cx="3653358" cy="1288852"/>
          </a:xfrm>
        </p:grpSpPr>
        <p:sp>
          <p:nvSpPr>
            <p:cNvPr id="36" name="Овал 35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47355" y="514441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13832" y="5038700"/>
              <a:ext cx="9621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дотации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00075" y="5368685"/>
              <a:ext cx="10550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субсидии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99806" y="5695925"/>
              <a:ext cx="11785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субвенции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100329" y="6019775"/>
              <a:ext cx="3485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ru-RU" sz="1400" b="1" dirty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иные межбюджетные трансферты</a:t>
              </a:r>
            </a:p>
          </p:txBody>
        </p:sp>
        <p:sp>
          <p:nvSpPr>
            <p:cNvPr id="41" name="Овал 40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43440" y="5468262"/>
              <a:ext cx="144000" cy="144000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37830" y="5792112"/>
              <a:ext cx="144000" cy="144000"/>
            </a:xfrm>
            <a:prstGeom prst="ellipse">
              <a:avLst/>
            </a:prstGeom>
            <a:noFill/>
            <a:ln w="571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3" name="Овал 42">
              <a:extLst>
                <a:ext uri="{FF2B5EF4-FFF2-40B4-BE49-F238E27FC236}">
                  <a16:creationId xmlns="" xmlns:a16="http://schemas.microsoft.com/office/drawing/2014/main" id="{7E909DD6-2C27-401C-BD8F-D844B7F74BD4}"/>
                </a:ext>
              </a:extLst>
            </p:cNvPr>
            <p:cNvSpPr/>
            <p:nvPr/>
          </p:nvSpPr>
          <p:spPr>
            <a:xfrm>
              <a:off x="932220" y="6110352"/>
              <a:ext cx="144000" cy="144000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ru-RU" dirty="0">
                <a:solidFill>
                  <a:prstClr val="white"/>
                </a:solidFill>
              </a:endParaRPr>
            </a:p>
          </p:txBody>
        </p:sp>
      </p:grp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2382574A-5724-4E5D-B043-2809E508DB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95" y="392245"/>
            <a:ext cx="738738" cy="900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6057900" y="1695450"/>
            <a:ext cx="2800350" cy="4838700"/>
          </a:xfrm>
          <a:prstGeom prst="rect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0" y="386732"/>
            <a:ext cx="9144000" cy="1203944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 defTabSz="457189">
              <a:defRPr/>
            </a:pPr>
            <a:r>
              <a:rPr lang="ru-RU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НАЛОГОВЫЕ МЕРЫ ПОДДЕРЖКИ ОРГАНИЗАЦИЙ И ИП, </a:t>
            </a:r>
          </a:p>
          <a:p>
            <a:pPr algn="ctr" defTabSz="457189">
              <a:defRPr/>
            </a:pPr>
            <a:r>
              <a:rPr lang="ru-RU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ПОСТРАДАВШИХ В СВЯЗИ С РАСПРОСТРАНЕНИЕМ КОРОНАВИРУСНОЙ ИНФЕКЦИИ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6BF794F-2937-4FBF-ADF1-2412B12AB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668" y="1485900"/>
            <a:ext cx="8634157" cy="133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grpSp>
        <p:nvGrpSpPr>
          <p:cNvPr id="7" name="Группа 15"/>
          <p:cNvGrpSpPr/>
          <p:nvPr/>
        </p:nvGrpSpPr>
        <p:grpSpPr>
          <a:xfrm>
            <a:off x="238821" y="3047604"/>
            <a:ext cx="5647628" cy="1210072"/>
            <a:chOff x="483290" y="2936666"/>
            <a:chExt cx="5267937" cy="104045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20834" y="3041132"/>
              <a:ext cx="5130393" cy="903225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lvl="0" algn="ctr"/>
              <a:r>
                <a:rPr lang="ru-RU" sz="1400" b="1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Снижение в 2 раза  </a:t>
              </a:r>
              <a:r>
                <a:rPr lang="ru-RU" sz="1400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по патентной системе налогообложения для пострадавших отраслей </a:t>
              </a:r>
              <a:r>
                <a:rPr lang="ru-RU" sz="1400" b="1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размера потенциально возможного </a:t>
              </a:r>
            </a:p>
            <a:p>
              <a:pPr lvl="0" algn="ctr"/>
              <a:r>
                <a:rPr lang="ru-RU" sz="1400" b="1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к получению ип годового дохода</a:t>
              </a:r>
              <a:r>
                <a:rPr lang="ru-RU" sz="1200" b="1" cap="all" baseline="30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*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Прямоугольник: скругленные углы 44">
              <a:extLst>
                <a:ext uri="{FF2B5EF4-FFF2-40B4-BE49-F238E27FC236}">
                  <a16:creationId xmlns="" xmlns:a16="http://schemas.microsoft.com/office/drawing/2014/main" id="{9374C60B-73EA-4C10-8752-4880010A7226}"/>
                </a:ext>
              </a:extLst>
            </p:cNvPr>
            <p:cNvSpPr/>
            <p:nvPr/>
          </p:nvSpPr>
          <p:spPr>
            <a:xfrm>
              <a:off x="620176" y="3048002"/>
              <a:ext cx="5095249" cy="929114"/>
            </a:xfrm>
            <a:prstGeom prst="roundRect">
              <a:avLst/>
            </a:prstGeom>
            <a:noFill/>
            <a:ln w="19050">
              <a:solidFill>
                <a:srgbClr val="CCCC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0" name="Группа 47"/>
            <p:cNvGrpSpPr/>
            <p:nvPr/>
          </p:nvGrpSpPr>
          <p:grpSpPr>
            <a:xfrm>
              <a:off x="483290" y="2936666"/>
              <a:ext cx="334847" cy="317832"/>
              <a:chOff x="1491402" y="3513079"/>
              <a:chExt cx="334847" cy="340121"/>
            </a:xfrm>
          </p:grpSpPr>
          <p:sp>
            <p:nvSpPr>
              <p:cNvPr id="20" name="Овал 19">
                <a:extLst>
                  <a:ext uri="{FF2B5EF4-FFF2-40B4-BE49-F238E27FC236}">
                    <a16:creationId xmlns="" xmlns:a16="http://schemas.microsoft.com/office/drawing/2014/main" id="{7E909DD6-2C27-401C-BD8F-D844B7F74BD4}"/>
                  </a:ext>
                </a:extLst>
              </p:cNvPr>
              <p:cNvSpPr/>
              <p:nvPr/>
            </p:nvSpPr>
            <p:spPr>
              <a:xfrm>
                <a:off x="1491402" y="3513079"/>
                <a:ext cx="334847" cy="34012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CCCC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1562330" y="3589223"/>
                <a:ext cx="191539" cy="19274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grpSp>
        <p:nvGrpSpPr>
          <p:cNvPr id="13" name="Группа 39"/>
          <p:cNvGrpSpPr/>
          <p:nvPr/>
        </p:nvGrpSpPr>
        <p:grpSpPr>
          <a:xfrm>
            <a:off x="238125" y="4301231"/>
            <a:ext cx="5596293" cy="1318380"/>
            <a:chOff x="343600" y="2264401"/>
            <a:chExt cx="5398777" cy="1277620"/>
          </a:xfrm>
        </p:grpSpPr>
        <p:grpSp>
          <p:nvGrpSpPr>
            <p:cNvPr id="16" name="Группа 12"/>
            <p:cNvGrpSpPr/>
            <p:nvPr/>
          </p:nvGrpSpPr>
          <p:grpSpPr>
            <a:xfrm>
              <a:off x="482554" y="2388332"/>
              <a:ext cx="5259823" cy="1153689"/>
              <a:chOff x="535910" y="1224160"/>
              <a:chExt cx="3493284" cy="1531715"/>
            </a:xfrm>
          </p:grpSpPr>
          <p:sp>
            <p:nvSpPr>
              <p:cNvPr id="14" name="Прямоугольник: скругленные углы 44">
                <a:extLst>
                  <a:ext uri="{FF2B5EF4-FFF2-40B4-BE49-F238E27FC236}">
                    <a16:creationId xmlns="" xmlns:a16="http://schemas.microsoft.com/office/drawing/2014/main" id="{9374C60B-73EA-4C10-8752-4880010A7226}"/>
                  </a:ext>
                </a:extLst>
              </p:cNvPr>
              <p:cNvSpPr/>
              <p:nvPr/>
            </p:nvSpPr>
            <p:spPr>
              <a:xfrm>
                <a:off x="535910" y="1224160"/>
                <a:ext cx="3493284" cy="1531715"/>
              </a:xfrm>
              <a:prstGeom prst="roundRect">
                <a:avLst/>
              </a:prstGeom>
              <a:noFill/>
              <a:ln w="19050">
                <a:solidFill>
                  <a:srgbClr val="006BB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539553" y="1252697"/>
                <a:ext cx="3484111" cy="14849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ru-RU" sz="14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СНИЖЕНИЕ СТАВКИ </a:t>
                </a:r>
              </a:p>
              <a:p>
                <a:pPr lvl="0" algn="ctr"/>
                <a:r>
                  <a:rPr lang="ru-RU" sz="14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ПО НАЛОГУ НА ИМУЩЕСТВО ОРГАНИЗАЦИЙ </a:t>
                </a:r>
              </a:p>
              <a:p>
                <a:pPr lvl="0" algn="ctr">
                  <a:spcAft>
                    <a:spcPts val="600"/>
                  </a:spcAft>
                </a:pPr>
                <a:r>
                  <a:rPr lang="ru-RU" sz="14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С 2,2</a:t>
                </a:r>
                <a:r>
                  <a:rPr lang="en-US" sz="14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%</a:t>
                </a:r>
                <a:r>
                  <a:rPr lang="ru-RU" sz="1400" b="1" cap="all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ДО 1,1%</a:t>
                </a:r>
                <a:r>
                  <a:rPr lang="ru-RU" sz="1200" b="1" cap="all" baseline="30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*</a:t>
                </a:r>
                <a:endParaRPr lang="ru-RU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lvl="0" algn="ctr"/>
                <a:r>
                  <a:rPr lang="ru-RU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собственникам торговых центров, предоставляющих имущество в аренду</a:t>
                </a:r>
              </a:p>
              <a:p>
                <a:pPr lvl="0" algn="ctr"/>
                <a:r>
                  <a:rPr lang="ru-RU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собственникам гостиниц, тепличным хозяйствам</a:t>
                </a:r>
                <a:endPara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9" name="Группа 28"/>
            <p:cNvGrpSpPr/>
            <p:nvPr/>
          </p:nvGrpSpPr>
          <p:grpSpPr>
            <a:xfrm>
              <a:off x="343600" y="2264401"/>
              <a:ext cx="357083" cy="361012"/>
              <a:chOff x="545404" y="1327529"/>
              <a:chExt cx="320021" cy="331557"/>
            </a:xfrm>
          </p:grpSpPr>
          <p:sp>
            <p:nvSpPr>
              <p:cNvPr id="30" name="Овал 29">
                <a:extLst>
                  <a:ext uri="{FF2B5EF4-FFF2-40B4-BE49-F238E27FC236}">
                    <a16:creationId xmlns="" xmlns:a16="http://schemas.microsoft.com/office/drawing/2014/main" id="{7E909DD6-2C27-401C-BD8F-D844B7F74BD4}"/>
                  </a:ext>
                </a:extLst>
              </p:cNvPr>
              <p:cNvSpPr/>
              <p:nvPr/>
            </p:nvSpPr>
            <p:spPr>
              <a:xfrm>
                <a:off x="545404" y="1327529"/>
                <a:ext cx="320021" cy="33155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6BB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31" name="Picture 5" descr="D:\Users\Veremeychuk\Pictures\Материалы к презентации (отчет 2019)\Слайд 2\Рисунок4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08539" y="1398616"/>
                <a:ext cx="192152" cy="191246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22" name="Группа 38"/>
          <p:cNvGrpSpPr/>
          <p:nvPr/>
        </p:nvGrpSpPr>
        <p:grpSpPr>
          <a:xfrm>
            <a:off x="232580" y="1619252"/>
            <a:ext cx="5618007" cy="1400176"/>
            <a:chOff x="400051" y="5349874"/>
            <a:chExt cx="5419724" cy="1356885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85775" y="5495924"/>
              <a:ext cx="5324475" cy="116468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ctr"/>
              <a:r>
                <a:rPr lang="ru-RU" sz="1400" b="1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Снижение ставки </a:t>
              </a:r>
            </a:p>
            <a:p>
              <a:pPr algn="ctr"/>
              <a:r>
                <a:rPr lang="ru-RU" sz="1400" b="1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по упрощенной системе налогообложения </a:t>
              </a:r>
            </a:p>
            <a:p>
              <a:pPr algn="ctr">
                <a:spcAft>
                  <a:spcPts val="600"/>
                </a:spcAft>
              </a:pPr>
              <a:r>
                <a:rPr lang="ru-RU" sz="1400" cap="all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для пострадавших отраслей</a:t>
              </a:r>
              <a:r>
                <a:rPr lang="ru-RU" sz="1400" cap="all" baseline="30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*</a:t>
              </a:r>
              <a:endParaRPr lang="ru-RU" sz="1400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ru-RU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с 6</a:t>
              </a:r>
              <a:r>
                <a:rPr lang="en-US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r>
                <a:rPr lang="ru-RU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до 1% при объекте налогообложения «доходы»</a:t>
              </a:r>
            </a:p>
            <a:p>
              <a:pPr algn="ctr"/>
              <a:r>
                <a:rPr lang="ru-RU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с 1</a:t>
              </a:r>
              <a:r>
                <a:rPr lang="en-US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0%</a:t>
              </a:r>
              <a:r>
                <a:rPr lang="ru-RU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до 5% при объекте налогообложения «доходы минус расходы»</a:t>
              </a:r>
              <a:endPara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Прямоугольник: скругленные углы 44">
              <a:extLst>
                <a:ext uri="{FF2B5EF4-FFF2-40B4-BE49-F238E27FC236}">
                  <a16:creationId xmlns="" xmlns:a16="http://schemas.microsoft.com/office/drawing/2014/main" id="{9374C60B-73EA-4C10-8752-4880010A7226}"/>
                </a:ext>
              </a:extLst>
            </p:cNvPr>
            <p:cNvSpPr/>
            <p:nvPr/>
          </p:nvSpPr>
          <p:spPr>
            <a:xfrm>
              <a:off x="542925" y="5504642"/>
              <a:ext cx="5276850" cy="1202117"/>
            </a:xfrm>
            <a:prstGeom prst="roundRect">
              <a:avLst/>
            </a:prstGeom>
            <a:noFill/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24" name="Группа 36"/>
            <p:cNvGrpSpPr/>
            <p:nvPr/>
          </p:nvGrpSpPr>
          <p:grpSpPr>
            <a:xfrm>
              <a:off x="400051" y="5349874"/>
              <a:ext cx="342900" cy="347011"/>
              <a:chOff x="447676" y="5368924"/>
              <a:chExt cx="342900" cy="34701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="" xmlns:a16="http://schemas.microsoft.com/office/drawing/2014/main" id="{7E909DD6-2C27-401C-BD8F-D844B7F74BD4}"/>
                  </a:ext>
                </a:extLst>
              </p:cNvPr>
              <p:cNvSpPr/>
              <p:nvPr/>
            </p:nvSpPr>
            <p:spPr>
              <a:xfrm>
                <a:off x="447676" y="5368924"/>
                <a:ext cx="342900" cy="34701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520700" y="5441950"/>
                <a:ext cx="193807" cy="195115"/>
              </a:xfrm>
              <a:prstGeom prst="ellipse">
                <a:avLst/>
              </a:prstGeom>
              <a:blipFill dpi="0" rotWithShape="1">
                <a:blip r:embed="rId7" cstate="print"/>
                <a:srcRect/>
                <a:stretch>
                  <a:fillRect l="-100000" t="-61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grpSp>
        <p:nvGrpSpPr>
          <p:cNvPr id="25" name="Группа 46"/>
          <p:cNvGrpSpPr/>
          <p:nvPr/>
        </p:nvGrpSpPr>
        <p:grpSpPr>
          <a:xfrm>
            <a:off x="6125442" y="2129091"/>
            <a:ext cx="2614612" cy="3859386"/>
            <a:chOff x="6184210" y="2682427"/>
            <a:chExt cx="2500932" cy="3720473"/>
          </a:xfrm>
        </p:grpSpPr>
        <p:grpSp>
          <p:nvGrpSpPr>
            <p:cNvPr id="26" name="Группа 6"/>
            <p:cNvGrpSpPr/>
            <p:nvPr/>
          </p:nvGrpSpPr>
          <p:grpSpPr>
            <a:xfrm>
              <a:off x="6184210" y="2682427"/>
              <a:ext cx="2495550" cy="1813652"/>
              <a:chOff x="-269096" y="800390"/>
              <a:chExt cx="2537358" cy="2245282"/>
            </a:xfrm>
          </p:grpSpPr>
          <p:sp>
            <p:nvSpPr>
              <p:cNvPr id="8" name="Овал 7"/>
              <p:cNvSpPr/>
              <p:nvPr/>
            </p:nvSpPr>
            <p:spPr>
              <a:xfrm>
                <a:off x="350548" y="800390"/>
                <a:ext cx="1371660" cy="1630669"/>
              </a:xfrm>
              <a:prstGeom prst="ellipse">
                <a:avLst/>
              </a:prstGeom>
              <a:solidFill>
                <a:schemeClr val="accent1"/>
              </a:solidFill>
              <a:ln w="127000" cmpd="thickThin"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4,8</a:t>
                </a:r>
              </a:p>
              <a:p>
                <a:pPr algn="ctr"/>
                <a:r>
                  <a:rPr lang="ru-RU" sz="11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млрд рублей</a:t>
                </a:r>
                <a:endParaRPr lang="ru-RU" sz="11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9" name="Прямоугольник 8"/>
              <p:cNvSpPr>
                <a:spLocks noChangeArrowheads="1"/>
              </p:cNvSpPr>
              <p:nvPr/>
            </p:nvSpPr>
            <p:spPr bwMode="auto">
              <a:xfrm>
                <a:off x="-269096" y="2656967"/>
                <a:ext cx="2537358" cy="3887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200" b="1" dirty="0" smtClean="0">
                    <a:solidFill>
                      <a:schemeClr val="bg1">
                        <a:lumMod val="50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ОБЛАСТНОЙ БЮДЖЕТ</a:t>
                </a:r>
                <a:endParaRPr lang="ru-RU" sz="1200" b="1" dirty="0">
                  <a:solidFill>
                    <a:schemeClr val="bg1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9" name="Группа 9"/>
            <p:cNvGrpSpPr/>
            <p:nvPr/>
          </p:nvGrpSpPr>
          <p:grpSpPr>
            <a:xfrm>
              <a:off x="6238045" y="4664239"/>
              <a:ext cx="2447097" cy="1738661"/>
              <a:chOff x="-103333" y="1189041"/>
              <a:chExt cx="2435691" cy="2141484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494144" y="1189041"/>
                <a:ext cx="1329192" cy="1584173"/>
              </a:xfrm>
              <a:prstGeom prst="ellipse">
                <a:avLst/>
              </a:prstGeom>
              <a:solidFill>
                <a:schemeClr val="accent5"/>
              </a:solidFill>
              <a:ln w="127000" cmpd="thickThin">
                <a:solidFill>
                  <a:schemeClr val="bg1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0,7</a:t>
                </a:r>
              </a:p>
              <a:p>
                <a:pPr algn="ctr"/>
                <a:r>
                  <a:rPr lang="ru-RU" sz="11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млрд рублей</a:t>
                </a:r>
                <a:endParaRPr lang="ru-RU" sz="11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" name="Прямоугольник 11"/>
              <p:cNvSpPr>
                <a:spLocks noChangeArrowheads="1"/>
              </p:cNvSpPr>
              <p:nvPr/>
            </p:nvSpPr>
            <p:spPr bwMode="auto">
              <a:xfrm>
                <a:off x="-103333" y="3001629"/>
                <a:ext cx="2435691" cy="3288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200" b="1" dirty="0" smtClean="0">
                    <a:solidFill>
                      <a:schemeClr val="bg1">
                        <a:lumMod val="50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МЕСТНЫЕ БЮДЖЕТЫ</a:t>
                </a:r>
                <a:endParaRPr lang="ru-RU" sz="1200" b="1" dirty="0">
                  <a:solidFill>
                    <a:schemeClr val="bg1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46" name="TextBox 45"/>
          <p:cNvSpPr txBox="1"/>
          <p:nvPr/>
        </p:nvSpPr>
        <p:spPr>
          <a:xfrm>
            <a:off x="55657" y="6427113"/>
            <a:ext cx="8934450" cy="43088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ru-RU" sz="1100" i="1" baseline="300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  <a:r>
              <a:rPr lang="ru-RU" sz="1100" i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Областной закон от 10.05.2012 № 843-ЗС</a:t>
            </a:r>
            <a:r>
              <a:rPr lang="en-US" sz="1100" i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sz="1100" i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ред. от 24.04.2020)</a:t>
            </a:r>
          </a:p>
          <a:p>
            <a:r>
              <a:rPr lang="ru-RU" sz="1100" i="1" baseline="300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**</a:t>
            </a:r>
            <a:r>
              <a:rPr lang="ru-RU" sz="1100" i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муниципальные правовые акты </a:t>
            </a:r>
            <a:endParaRPr lang="ru-RU" sz="1100" i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2" name="Группа 64"/>
          <p:cNvGrpSpPr/>
          <p:nvPr/>
        </p:nvGrpSpPr>
        <p:grpSpPr>
          <a:xfrm>
            <a:off x="212249" y="5650934"/>
            <a:ext cx="5622169" cy="764648"/>
            <a:chOff x="219074" y="5712350"/>
            <a:chExt cx="5622169" cy="764648"/>
          </a:xfrm>
        </p:grpSpPr>
        <p:grpSp>
          <p:nvGrpSpPr>
            <p:cNvPr id="33" name="Группа 37"/>
            <p:cNvGrpSpPr/>
            <p:nvPr/>
          </p:nvGrpSpPr>
          <p:grpSpPr>
            <a:xfrm>
              <a:off x="219074" y="5712350"/>
              <a:ext cx="5622169" cy="764648"/>
              <a:chOff x="323850" y="2237949"/>
              <a:chExt cx="5423740" cy="741008"/>
            </a:xfrm>
          </p:grpSpPr>
          <p:grpSp>
            <p:nvGrpSpPr>
              <p:cNvPr id="35" name="Группа 12"/>
              <p:cNvGrpSpPr/>
              <p:nvPr/>
            </p:nvGrpSpPr>
            <p:grpSpPr>
              <a:xfrm>
                <a:off x="482554" y="2388332"/>
                <a:ext cx="5265036" cy="590625"/>
                <a:chOff x="535910" y="1224161"/>
                <a:chExt cx="3496746" cy="784154"/>
              </a:xfrm>
            </p:grpSpPr>
            <p:sp>
              <p:nvSpPr>
                <p:cNvPr id="48" name="Прямоугольник: скругленные углы 44">
                  <a:extLst>
                    <a:ext uri="{FF2B5EF4-FFF2-40B4-BE49-F238E27FC236}">
                      <a16:creationId xmlns="" xmlns:a16="http://schemas.microsoft.com/office/drawing/2014/main" id="{9374C60B-73EA-4C10-8752-4880010A7226}"/>
                    </a:ext>
                  </a:extLst>
                </p:cNvPr>
                <p:cNvSpPr/>
                <p:nvPr/>
              </p:nvSpPr>
              <p:spPr>
                <a:xfrm>
                  <a:off x="535910" y="1224161"/>
                  <a:ext cx="3496746" cy="784154"/>
                </a:xfrm>
                <a:prstGeom prst="roundRect">
                  <a:avLst/>
                </a:prstGeom>
                <a:noFill/>
                <a:ln w="19050">
                  <a:solidFill>
                    <a:srgbClr val="008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539553" y="1252697"/>
                  <a:ext cx="3484111" cy="6731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ru-RU" sz="1400" b="1" cap="all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СНИЖЕНИЕ СТАВКИ  ПО ЕНВД С 15</a:t>
                  </a:r>
                  <a:r>
                    <a:rPr lang="en-US" sz="1400" b="1" cap="all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%</a:t>
                  </a:r>
                  <a:r>
                    <a:rPr lang="ru-RU" sz="1400" b="1" cap="all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ДО 7,5%</a:t>
                  </a:r>
                </a:p>
                <a:p>
                  <a:pPr lvl="0" algn="ctr"/>
                  <a:r>
                    <a:rPr lang="ru-RU" sz="1400" cap="all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для пострадавших отраслей</a:t>
                  </a:r>
                  <a:endParaRPr lang="ru-RU" sz="14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</p:grpSp>
          <p:sp>
            <p:nvSpPr>
              <p:cNvPr id="43" name="Овал 42">
                <a:extLst>
                  <a:ext uri="{FF2B5EF4-FFF2-40B4-BE49-F238E27FC236}">
                    <a16:creationId xmlns="" xmlns:a16="http://schemas.microsoft.com/office/drawing/2014/main" id="{7E909DD6-2C27-401C-BD8F-D844B7F74BD4}"/>
                  </a:ext>
                </a:extLst>
              </p:cNvPr>
              <p:cNvSpPr/>
              <p:nvPr/>
            </p:nvSpPr>
            <p:spPr>
              <a:xfrm>
                <a:off x="323850" y="2237949"/>
                <a:ext cx="357083" cy="36101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4" name="Овал 63"/>
            <p:cNvSpPr/>
            <p:nvPr/>
          </p:nvSpPr>
          <p:spPr>
            <a:xfrm>
              <a:off x="300250" y="5793475"/>
              <a:ext cx="204574" cy="204715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 l="-100000" t="-64000" r="-99000" b="-10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267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I:\Progn\БЮДЖЕТ\2017\Отчет за 2017 год\презентация\Новая папка\kart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447090"/>
            <a:ext cx="6019800" cy="3507875"/>
          </a:xfrm>
          <a:prstGeom prst="rect">
            <a:avLst/>
          </a:prstGeom>
          <a:noFill/>
        </p:spPr>
      </p:pic>
      <p:sp>
        <p:nvSpPr>
          <p:cNvPr id="46" name="Заголовок 1"/>
          <p:cNvSpPr>
            <a:spLocks noGrp="1"/>
          </p:cNvSpPr>
          <p:nvPr>
            <p:ph type="title"/>
          </p:nvPr>
        </p:nvSpPr>
        <p:spPr>
          <a:xfrm>
            <a:off x="0" y="668313"/>
            <a:ext cx="9144000" cy="115212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ТЕМП РОСТА НАЛОГОВЫХ И НЕНАЛОГОВЫХ ДОХОДОВ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КОНСОЛИДИРОВАННОГО БЮДЖЕТА РОСТОВСКОЙ ОБЛАСТИ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СРЕДНЕРОССИЙСКИЙ ПОКАЗАТЕЛЬ ТЕМПА РОСТА </a:t>
            </a:r>
            <a:b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КОНСОЛИДИРОВАННЫХ БЮДЖЕТОВ СУБЪЕКТОВ </a:t>
            </a: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РОССИЙСКОЙ ФЕДЕРАЦИИ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686" y="4722605"/>
            <a:ext cx="2592288" cy="170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Рисунок 60" descr="галка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8391" y="4922887"/>
            <a:ext cx="576064" cy="681603"/>
          </a:xfrm>
          <a:prstGeom prst="rect">
            <a:avLst/>
          </a:prstGeom>
        </p:spPr>
      </p:pic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376486" y="4985370"/>
          <a:ext cx="4104456" cy="134415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{46F890A9-2807-4EBB-B81D-B2AA78EC7F39}</a:tableStyleId>
              </a:tblPr>
              <a:tblGrid>
                <a:gridCol w="3024336"/>
                <a:gridCol w="1080120"/>
              </a:tblGrid>
              <a:tr h="67207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Ростовская область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102,7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67207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Российская Федерация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98,2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E2500A-98B2-48A9-843B-938BFF1D5278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2350418" y="4467597"/>
            <a:ext cx="1872208" cy="216024"/>
          </a:xfrm>
          <a:prstGeom prst="wedgeRectCallout">
            <a:avLst>
              <a:gd name="adj1" fmla="val -47967"/>
              <a:gd name="adj2" fmla="val -14522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Ростовская область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626835" y="4358630"/>
            <a:ext cx="1101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33737" y="5915527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76046" y="537064"/>
            <a:ext cx="88679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ДИНАМИКА СОБСТВЕННЫХ ДОХОДОВ</a:t>
            </a:r>
            <a:r>
              <a:rPr lang="en-US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КОНСОЛИДИРОВАННОГО БЮДЖЕТА </a:t>
            </a:r>
          </a:p>
          <a:p>
            <a:pPr defTabSz="457189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6BF794F-2937-4FBF-ADF1-2412B12AB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09" y="1801624"/>
            <a:ext cx="6849374" cy="10912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96AB485-A559-494F-97B6-2D8F660F77ED}"/>
              </a:ext>
            </a:extLst>
          </p:cNvPr>
          <p:cNvSpPr/>
          <p:nvPr/>
        </p:nvSpPr>
        <p:spPr>
          <a:xfrm>
            <a:off x="7470475" y="1471214"/>
            <a:ext cx="16735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spc="133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 </a:t>
            </a:r>
            <a:r>
              <a:rPr lang="ru-RU" sz="1200" b="1" spc="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РУБЛЕЙ</a:t>
            </a:r>
            <a:endParaRPr lang="ru-RU" sz="1200" b="1" spc="133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6BF794F-2937-4FBF-ADF1-2412B12AB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8008" y="1791599"/>
            <a:ext cx="1397969" cy="94890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/>
        </p:nvGraphicFramePr>
        <p:xfrm>
          <a:off x="1142999" y="2286000"/>
          <a:ext cx="6753225" cy="3422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65498" y="4781550"/>
            <a:ext cx="972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38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9496" y="4791075"/>
            <a:ext cx="100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38,8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82234" y="4791075"/>
            <a:ext cx="990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43,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84217" y="2647950"/>
            <a:ext cx="1001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178,4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19188" y="2609850"/>
            <a:ext cx="1029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180,5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91758" y="2095500"/>
            <a:ext cx="990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185,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" name="Группа 26"/>
          <p:cNvGrpSpPr/>
          <p:nvPr/>
        </p:nvGrpSpPr>
        <p:grpSpPr>
          <a:xfrm>
            <a:off x="5179597" y="4695825"/>
            <a:ext cx="925774" cy="433804"/>
            <a:chOff x="3932144" y="5200650"/>
            <a:chExt cx="953517" cy="433804"/>
          </a:xfrm>
        </p:grpSpPr>
        <p:cxnSp>
          <p:nvCxnSpPr>
            <p:cNvPr id="28" name="Прямая со стрелкой 27"/>
            <p:cNvCxnSpPr/>
            <p:nvPr/>
          </p:nvCxnSpPr>
          <p:spPr>
            <a:xfrm flipV="1">
              <a:off x="3932144" y="5200650"/>
              <a:ext cx="9525" cy="352426"/>
            </a:xfrm>
            <a:prstGeom prst="straightConnector1">
              <a:avLst/>
            </a:prstGeom>
            <a:ln w="34925">
              <a:solidFill>
                <a:srgbClr val="008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962400" y="5295900"/>
              <a:ext cx="923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101,</a:t>
              </a:r>
              <a:r>
                <a:rPr lang="en-US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9</a:t>
              </a:r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ru-RU" sz="1600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9" name="Группа 29"/>
          <p:cNvGrpSpPr/>
          <p:nvPr/>
        </p:nvGrpSpPr>
        <p:grpSpPr>
          <a:xfrm>
            <a:off x="7371694" y="4724400"/>
            <a:ext cx="934499" cy="414754"/>
            <a:chOff x="3924300" y="5219700"/>
            <a:chExt cx="934499" cy="414754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V="1">
              <a:off x="3924300" y="5219700"/>
              <a:ext cx="9525" cy="352426"/>
            </a:xfrm>
            <a:prstGeom prst="straightConnector1">
              <a:avLst/>
            </a:prstGeom>
            <a:ln w="34925">
              <a:solidFill>
                <a:srgbClr val="008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962400" y="5295900"/>
              <a:ext cx="8963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111,</a:t>
              </a:r>
              <a:r>
                <a:rPr lang="en-US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ru-RU" sz="1600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0" y="3619500"/>
            <a:ext cx="9144000" cy="561975"/>
          </a:xfrm>
          <a:prstGeom prst="rect">
            <a:avLst/>
          </a:prstGeom>
          <a:solidFill>
            <a:schemeClr val="accent4">
              <a:lumMod val="20000"/>
              <a:lumOff val="80000"/>
              <a:alpha val="4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46"/>
          <p:cNvGrpSpPr/>
          <p:nvPr/>
        </p:nvGrpSpPr>
        <p:grpSpPr>
          <a:xfrm>
            <a:off x="5142844" y="2466975"/>
            <a:ext cx="1057931" cy="510004"/>
            <a:chOff x="4019550" y="5210175"/>
            <a:chExt cx="1057931" cy="510004"/>
          </a:xfrm>
        </p:grpSpPr>
        <p:cxnSp>
          <p:nvCxnSpPr>
            <p:cNvPr id="48" name="Прямая со стрелкой 47"/>
            <p:cNvCxnSpPr/>
            <p:nvPr/>
          </p:nvCxnSpPr>
          <p:spPr>
            <a:xfrm flipH="1" flipV="1">
              <a:off x="4019550" y="5210175"/>
              <a:ext cx="656" cy="428625"/>
            </a:xfrm>
            <a:prstGeom prst="straightConnector1">
              <a:avLst/>
            </a:prstGeom>
            <a:ln w="34925">
              <a:solidFill>
                <a:srgbClr val="008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4057650" y="5381625"/>
              <a:ext cx="10198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101,2%</a:t>
              </a:r>
              <a:endParaRPr lang="ru-RU" sz="1600" b="1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7" name="Группа 49"/>
          <p:cNvGrpSpPr/>
          <p:nvPr/>
        </p:nvGrpSpPr>
        <p:grpSpPr>
          <a:xfrm>
            <a:off x="7315200" y="1981200"/>
            <a:ext cx="1077338" cy="471904"/>
            <a:chOff x="3944006" y="5191125"/>
            <a:chExt cx="1021129" cy="471904"/>
          </a:xfrm>
        </p:grpSpPr>
        <p:cxnSp>
          <p:nvCxnSpPr>
            <p:cNvPr id="51" name="Прямая со стрелкой 50"/>
            <p:cNvCxnSpPr/>
            <p:nvPr/>
          </p:nvCxnSpPr>
          <p:spPr>
            <a:xfrm flipV="1">
              <a:off x="3944006" y="5191125"/>
              <a:ext cx="8869" cy="400050"/>
            </a:xfrm>
            <a:prstGeom prst="straightConnector1">
              <a:avLst/>
            </a:prstGeom>
            <a:ln w="34925">
              <a:solidFill>
                <a:srgbClr val="008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998513" y="5324475"/>
              <a:ext cx="9666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102,</a:t>
              </a:r>
              <a:r>
                <a:rPr lang="en-US" sz="1600" b="1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7</a:t>
              </a:r>
              <a:r>
                <a:rPr lang="ru-RU" sz="1600" b="1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ru-RU" sz="1600" b="1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37"/>
          <p:cNvGrpSpPr/>
          <p:nvPr/>
        </p:nvGrpSpPr>
        <p:grpSpPr>
          <a:xfrm>
            <a:off x="5176837" y="3667125"/>
            <a:ext cx="924974" cy="414754"/>
            <a:chOff x="3933825" y="5219700"/>
            <a:chExt cx="924974" cy="414754"/>
          </a:xfrm>
        </p:grpSpPr>
        <p:cxnSp>
          <p:nvCxnSpPr>
            <p:cNvPr id="39" name="Прямая со стрелкой 38"/>
            <p:cNvCxnSpPr/>
            <p:nvPr/>
          </p:nvCxnSpPr>
          <p:spPr>
            <a:xfrm flipV="1">
              <a:off x="3933825" y="5219700"/>
              <a:ext cx="9525" cy="352426"/>
            </a:xfrm>
            <a:prstGeom prst="straightConnector1">
              <a:avLst/>
            </a:prstGeom>
            <a:ln w="34925">
              <a:solidFill>
                <a:srgbClr val="008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962400" y="5295900"/>
              <a:ext cx="8963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101,0%</a:t>
              </a:r>
              <a:endParaRPr lang="ru-RU" sz="1600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2" name="Группа 40"/>
          <p:cNvGrpSpPr/>
          <p:nvPr/>
        </p:nvGrpSpPr>
        <p:grpSpPr>
          <a:xfrm>
            <a:off x="7362169" y="3686175"/>
            <a:ext cx="924974" cy="424279"/>
            <a:chOff x="3933825" y="5210175"/>
            <a:chExt cx="924974" cy="424279"/>
          </a:xfrm>
        </p:grpSpPr>
        <p:cxnSp>
          <p:nvCxnSpPr>
            <p:cNvPr id="42" name="Прямая со стрелкой 41"/>
            <p:cNvCxnSpPr/>
            <p:nvPr/>
          </p:nvCxnSpPr>
          <p:spPr>
            <a:xfrm flipV="1">
              <a:off x="3933825" y="5210175"/>
              <a:ext cx="9525" cy="352426"/>
            </a:xfrm>
            <a:prstGeom prst="straightConnector1">
              <a:avLst/>
            </a:prstGeom>
            <a:ln w="34925">
              <a:solidFill>
                <a:srgbClr val="008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962400" y="5295900"/>
              <a:ext cx="8963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100,</a:t>
              </a:r>
              <a:r>
                <a:rPr lang="en-US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r>
                <a:rPr lang="ru-RU" sz="1600" dirty="0" smtClean="0">
                  <a:solidFill>
                    <a:srgbClr val="008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ru-RU" sz="1600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846283" y="3743325"/>
            <a:ext cx="100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140,3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19021" y="3714750"/>
            <a:ext cx="991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141,7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91926" y="3705225"/>
            <a:ext cx="989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142,2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grpSp>
        <p:nvGrpSpPr>
          <p:cNvPr id="23" name="Группа 55"/>
          <p:cNvGrpSpPr/>
          <p:nvPr/>
        </p:nvGrpSpPr>
        <p:grpSpPr>
          <a:xfrm>
            <a:off x="1238250" y="5838824"/>
            <a:ext cx="6581775" cy="476251"/>
            <a:chOff x="485775" y="5924549"/>
            <a:chExt cx="6581775" cy="476251"/>
          </a:xfrm>
        </p:grpSpPr>
        <p:grpSp>
          <p:nvGrpSpPr>
            <p:cNvPr id="24" name="Группа 63"/>
            <p:cNvGrpSpPr/>
            <p:nvPr/>
          </p:nvGrpSpPr>
          <p:grpSpPr>
            <a:xfrm>
              <a:off x="3748088" y="5924549"/>
              <a:ext cx="3319462" cy="471490"/>
              <a:chOff x="947738" y="5886449"/>
              <a:chExt cx="3024187" cy="471490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47738" y="5905501"/>
                <a:ext cx="3014662" cy="4524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</p:pic>
          <p:sp>
            <p:nvSpPr>
              <p:cNvPr id="62" name="TextBox 61"/>
              <p:cNvSpPr txBox="1"/>
              <p:nvPr/>
            </p:nvSpPr>
            <p:spPr>
              <a:xfrm>
                <a:off x="950933" y="5886449"/>
                <a:ext cx="3020992" cy="46672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ru-RU" dirty="0" smtClean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МЕСТНЫЕ БЮДЖЕТЫ</a:t>
                </a:r>
                <a:endParaRPr lang="ru-RU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5" name="Группа 64"/>
            <p:cNvGrpSpPr/>
            <p:nvPr/>
          </p:nvGrpSpPr>
          <p:grpSpPr>
            <a:xfrm>
              <a:off x="485775" y="5934075"/>
              <a:ext cx="3324225" cy="466725"/>
              <a:chOff x="4610100" y="6191250"/>
              <a:chExt cx="3324225" cy="466725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614863" y="6191251"/>
                <a:ext cx="3319462" cy="466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</p:pic>
          <p:sp>
            <p:nvSpPr>
              <p:cNvPr id="63" name="TextBox 62"/>
              <p:cNvSpPr txBox="1"/>
              <p:nvPr/>
            </p:nvSpPr>
            <p:spPr>
              <a:xfrm>
                <a:off x="4610100" y="6191250"/>
                <a:ext cx="3324225" cy="45720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ru-RU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ОБЛАСТНОЙ БЮДЖЕТ</a:t>
                </a:r>
                <a:endParaRPr lang="ru-RU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112144" y="597718"/>
            <a:ext cx="9031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НАЛОГОВЫХ И НЕНАЛОГОВЫХ ДОХОДОВ </a:t>
            </a:r>
          </a:p>
          <a:p>
            <a:pPr algn="ctr" defTabSz="457189">
              <a:defRPr/>
            </a:pPr>
            <a:r>
              <a:rPr lang="ru-RU" sz="20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ОБЛАСТНОГО БЮДЖЕТА ПО ИТОГАМ 202О ГОДА</a:t>
            </a:r>
            <a:endParaRPr lang="ru-RU" sz="20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2676" cy="6858000"/>
          </a:xfrm>
          <a:prstGeom prst="rect">
            <a:avLst/>
          </a:prstGeom>
        </p:spPr>
      </p:pic>
      <p:pic>
        <p:nvPicPr>
          <p:cNvPr id="153" name="Рисунок 152">
            <a:extLst>
              <a:ext uri="{FF2B5EF4-FFF2-40B4-BE49-F238E27FC236}">
                <a16:creationId xmlns="" xmlns:a16="http://schemas.microsoft.com/office/drawing/2014/main" id="{D6BF794F-2937-4FBF-ADF1-2412B12AB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3" y="1398442"/>
            <a:ext cx="8428007" cy="111182"/>
          </a:xfrm>
          <a:prstGeom prst="rect">
            <a:avLst/>
          </a:prstGeom>
        </p:spPr>
      </p:pic>
      <p:sp>
        <p:nvSpPr>
          <p:cNvPr id="154" name="TextBox 153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55" name="Рисунок 154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grpSp>
        <p:nvGrpSpPr>
          <p:cNvPr id="2" name="Группа 34"/>
          <p:cNvGrpSpPr/>
          <p:nvPr/>
        </p:nvGrpSpPr>
        <p:grpSpPr>
          <a:xfrm>
            <a:off x="2234243" y="2087592"/>
            <a:ext cx="4684144" cy="3122762"/>
            <a:chOff x="552091" y="1733909"/>
            <a:chExt cx="4684144" cy="3122762"/>
          </a:xfrm>
        </p:grpSpPr>
        <p:pic>
          <p:nvPicPr>
            <p:cNvPr id="40" name="Рисунок 39">
              <a:extLst>
                <a:ext uri="{FF2B5EF4-FFF2-40B4-BE49-F238E27FC236}">
                  <a16:creationId xmlns="" xmlns:a16="http://schemas.microsoft.com/office/drawing/2014/main" id="{B245B640-A8DD-487C-8C6F-D245E23E5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5159" y="2130725"/>
              <a:ext cx="2416893" cy="2349959"/>
            </a:xfrm>
            <a:prstGeom prst="rect">
              <a:avLst/>
            </a:prstGeom>
          </p:spPr>
        </p:pic>
        <p:graphicFrame>
          <p:nvGraphicFramePr>
            <p:cNvPr id="25" name="Диаграмма 24"/>
            <p:cNvGraphicFramePr/>
            <p:nvPr/>
          </p:nvGraphicFramePr>
          <p:xfrm>
            <a:off x="552091" y="1733909"/>
            <a:ext cx="4684144" cy="31227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8" name="Прямоугольник 37">
              <a:extLst>
                <a:ext uri="{FF2B5EF4-FFF2-40B4-BE49-F238E27FC236}">
                  <a16:creationId xmlns="" xmlns:a16="http://schemas.microsoft.com/office/drawing/2014/main" id="{CD150EA7-017F-482C-B538-B38157382B98}"/>
                </a:ext>
              </a:extLst>
            </p:cNvPr>
            <p:cNvSpPr/>
            <p:nvPr/>
          </p:nvSpPr>
          <p:spPr>
            <a:xfrm>
              <a:off x="2092558" y="2670569"/>
              <a:ext cx="169443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spc="133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142,2</a:t>
              </a:r>
              <a:r>
                <a:rPr lang="ru-RU" sz="2400" b="1" spc="133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МЛРД РУБЛЕЙ</a:t>
              </a:r>
              <a:endParaRPr lang="ru-RU" sz="2400" b="1" spc="133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" name="Группа 48"/>
          <p:cNvGrpSpPr/>
          <p:nvPr/>
        </p:nvGrpSpPr>
        <p:grpSpPr>
          <a:xfrm>
            <a:off x="138023" y="2144874"/>
            <a:ext cx="3209026" cy="834850"/>
            <a:chOff x="414069" y="1635916"/>
            <a:chExt cx="3209026" cy="834850"/>
          </a:xfrm>
        </p:grpSpPr>
        <p:pic>
          <p:nvPicPr>
            <p:cNvPr id="36" name="Рисунок 35">
              <a:extLst>
                <a:ext uri="{FF2B5EF4-FFF2-40B4-BE49-F238E27FC236}">
                  <a16:creationId xmlns="" xmlns:a16="http://schemas.microsoft.com/office/drawing/2014/main" id="{BE93B1A4-51FA-4D89-8A17-A22E7530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340" y="2335674"/>
              <a:ext cx="2950722" cy="135092"/>
            </a:xfrm>
            <a:prstGeom prst="rect">
              <a:avLst/>
            </a:prstGeom>
          </p:spPr>
        </p:pic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25EF7BCB-25F5-47CC-A1E2-7162B107FA4B}"/>
                </a:ext>
              </a:extLst>
            </p:cNvPr>
            <p:cNvSpPr/>
            <p:nvPr/>
          </p:nvSpPr>
          <p:spPr>
            <a:xfrm>
              <a:off x="414069" y="2021141"/>
              <a:ext cx="29329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Налог на прибыль организаций</a:t>
              </a:r>
              <a:endParaRPr lang="ru-RU" sz="1200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="" xmlns:a16="http://schemas.microsoft.com/office/drawing/2014/main" id="{6442E11D-C39C-4936-BA13-2556A5184307}"/>
                </a:ext>
              </a:extLst>
            </p:cNvPr>
            <p:cNvSpPr/>
            <p:nvPr/>
          </p:nvSpPr>
          <p:spPr>
            <a:xfrm>
              <a:off x="423627" y="1635916"/>
              <a:ext cx="31994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44 378,8 </a:t>
              </a:r>
              <a:r>
                <a:rPr lang="ru-RU" sz="16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  <a:endParaRPr lang="ru-RU" sz="20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" name="Группа 44"/>
          <p:cNvGrpSpPr/>
          <p:nvPr/>
        </p:nvGrpSpPr>
        <p:grpSpPr>
          <a:xfrm>
            <a:off x="3131389" y="2497791"/>
            <a:ext cx="846922" cy="125006"/>
            <a:chOff x="7039156" y="2385650"/>
            <a:chExt cx="846922" cy="125006"/>
          </a:xfrm>
        </p:grpSpPr>
        <p:cxnSp>
          <p:nvCxnSpPr>
            <p:cNvPr id="46" name="Прямая соединительная линия 45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>
              <a:off x="7039156" y="2441278"/>
              <a:ext cx="798706" cy="25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Овал 46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7761072" y="2385650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5" name="Группа 49"/>
          <p:cNvGrpSpPr/>
          <p:nvPr/>
        </p:nvGrpSpPr>
        <p:grpSpPr>
          <a:xfrm>
            <a:off x="120769" y="3151290"/>
            <a:ext cx="3191774" cy="800344"/>
            <a:chOff x="356557" y="1670422"/>
            <a:chExt cx="3191774" cy="800344"/>
          </a:xfrm>
        </p:grpSpPr>
        <p:pic>
          <p:nvPicPr>
            <p:cNvPr id="51" name="Рисунок 50">
              <a:extLst>
                <a:ext uri="{FF2B5EF4-FFF2-40B4-BE49-F238E27FC236}">
                  <a16:creationId xmlns="" xmlns:a16="http://schemas.microsoft.com/office/drawing/2014/main" id="{BE93B1A4-51FA-4D89-8A17-A22E7530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08" y="2335674"/>
              <a:ext cx="2950722" cy="135092"/>
            </a:xfrm>
            <a:prstGeom prst="rect">
              <a:avLst/>
            </a:prstGeom>
          </p:spPr>
        </p:pic>
        <p:sp>
          <p:nvSpPr>
            <p:cNvPr id="52" name="Прямоугольник 51">
              <a:extLst>
                <a:ext uri="{FF2B5EF4-FFF2-40B4-BE49-F238E27FC236}">
                  <a16:creationId xmlns="" xmlns:a16="http://schemas.microsoft.com/office/drawing/2014/main" id="{25EF7BCB-25F5-47CC-A1E2-7162B107FA4B}"/>
                </a:ext>
              </a:extLst>
            </p:cNvPr>
            <p:cNvSpPr/>
            <p:nvPr/>
          </p:nvSpPr>
          <p:spPr>
            <a:xfrm>
              <a:off x="356557" y="2038392"/>
              <a:ext cx="319177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Налог на доходы физических лиц</a:t>
              </a:r>
              <a:endParaRPr lang="ru-RU" sz="1200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="" xmlns:a16="http://schemas.microsoft.com/office/drawing/2014/main" id="{6442E11D-C39C-4936-BA13-2556A5184307}"/>
                </a:ext>
              </a:extLst>
            </p:cNvPr>
            <p:cNvSpPr/>
            <p:nvPr/>
          </p:nvSpPr>
          <p:spPr>
            <a:xfrm>
              <a:off x="389119" y="1670422"/>
              <a:ext cx="307007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49 549,7 </a:t>
              </a:r>
              <a:r>
                <a:rPr lang="ru-RU" sz="16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  <a:endParaRPr lang="ru-RU" sz="20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" name="Группа 53"/>
          <p:cNvGrpSpPr/>
          <p:nvPr/>
        </p:nvGrpSpPr>
        <p:grpSpPr>
          <a:xfrm>
            <a:off x="1466491" y="4004539"/>
            <a:ext cx="1982734" cy="125006"/>
            <a:chOff x="5903344" y="2385650"/>
            <a:chExt cx="1982734" cy="125006"/>
          </a:xfrm>
        </p:grpSpPr>
        <p:cxnSp>
          <p:nvCxnSpPr>
            <p:cNvPr id="55" name="Прямая соединительная линия 54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03344" y="2441536"/>
              <a:ext cx="1934518" cy="261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Овал 55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7761072" y="2385650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8" name="Группа 58"/>
          <p:cNvGrpSpPr/>
          <p:nvPr/>
        </p:nvGrpSpPr>
        <p:grpSpPr>
          <a:xfrm>
            <a:off x="6098875" y="2098866"/>
            <a:ext cx="3165894" cy="791717"/>
            <a:chOff x="473267" y="1670422"/>
            <a:chExt cx="3023154" cy="791717"/>
          </a:xfrm>
        </p:grpSpPr>
        <p:pic>
          <p:nvPicPr>
            <p:cNvPr id="60" name="Рисунок 59">
              <a:extLst>
                <a:ext uri="{FF2B5EF4-FFF2-40B4-BE49-F238E27FC236}">
                  <a16:creationId xmlns="" xmlns:a16="http://schemas.microsoft.com/office/drawing/2014/main" id="{BE93B1A4-51FA-4D89-8A17-A22E7530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217" y="2336084"/>
              <a:ext cx="2753334" cy="126055"/>
            </a:xfrm>
            <a:prstGeom prst="rect">
              <a:avLst/>
            </a:prstGeom>
          </p:spPr>
        </p:pic>
        <p:sp>
          <p:nvSpPr>
            <p:cNvPr id="61" name="Прямоугольник 60">
              <a:extLst>
                <a:ext uri="{FF2B5EF4-FFF2-40B4-BE49-F238E27FC236}">
                  <a16:creationId xmlns="" xmlns:a16="http://schemas.microsoft.com/office/drawing/2014/main" id="{25EF7BCB-25F5-47CC-A1E2-7162B107FA4B}"/>
                </a:ext>
              </a:extLst>
            </p:cNvPr>
            <p:cNvSpPr/>
            <p:nvPr/>
          </p:nvSpPr>
          <p:spPr>
            <a:xfrm>
              <a:off x="507872" y="2047020"/>
              <a:ext cx="287322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Акцизы</a:t>
              </a:r>
              <a:endParaRPr lang="ru-RU" sz="1200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="" xmlns:a16="http://schemas.microsoft.com/office/drawing/2014/main" id="{6442E11D-C39C-4936-BA13-2556A5184307}"/>
                </a:ext>
              </a:extLst>
            </p:cNvPr>
            <p:cNvSpPr/>
            <p:nvPr/>
          </p:nvSpPr>
          <p:spPr>
            <a:xfrm>
              <a:off x="473267" y="1670422"/>
              <a:ext cx="302315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17 902,5 </a:t>
              </a:r>
              <a:r>
                <a:rPr lang="ru-RU" sz="16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  <a:endParaRPr lang="ru-RU" sz="20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Группа 62"/>
          <p:cNvGrpSpPr/>
          <p:nvPr/>
        </p:nvGrpSpPr>
        <p:grpSpPr>
          <a:xfrm>
            <a:off x="5687856" y="2960741"/>
            <a:ext cx="1730861" cy="125006"/>
            <a:chOff x="6268702" y="2394276"/>
            <a:chExt cx="1730861" cy="125006"/>
          </a:xfrm>
        </p:grpSpPr>
        <p:cxnSp>
          <p:nvCxnSpPr>
            <p:cNvPr id="64" name="Прямая соединительная линия 63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4122" y="2435527"/>
              <a:ext cx="1645441" cy="1463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6268702" y="2394276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68"/>
          <p:cNvGrpSpPr/>
          <p:nvPr/>
        </p:nvGrpSpPr>
        <p:grpSpPr>
          <a:xfrm>
            <a:off x="6167884" y="3447375"/>
            <a:ext cx="3485075" cy="1222583"/>
            <a:chOff x="517509" y="1986635"/>
            <a:chExt cx="3327945" cy="1222583"/>
          </a:xfrm>
        </p:grpSpPr>
        <p:pic>
          <p:nvPicPr>
            <p:cNvPr id="70" name="Рисунок 69">
              <a:extLst>
                <a:ext uri="{FF2B5EF4-FFF2-40B4-BE49-F238E27FC236}">
                  <a16:creationId xmlns="" xmlns:a16="http://schemas.microsoft.com/office/drawing/2014/main" id="{BE93B1A4-51FA-4D89-8A17-A22E7530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09" y="2458454"/>
              <a:ext cx="2718368" cy="124454"/>
            </a:xfrm>
            <a:prstGeom prst="rect">
              <a:avLst/>
            </a:prstGeom>
          </p:spPr>
        </p:pic>
        <p:sp>
          <p:nvSpPr>
            <p:cNvPr id="71" name="Прямоугольник 70">
              <a:extLst>
                <a:ext uri="{FF2B5EF4-FFF2-40B4-BE49-F238E27FC236}">
                  <a16:creationId xmlns="" xmlns:a16="http://schemas.microsoft.com/office/drawing/2014/main" id="{25EF7BCB-25F5-47CC-A1E2-7162B107FA4B}"/>
                </a:ext>
              </a:extLst>
            </p:cNvPr>
            <p:cNvSpPr/>
            <p:nvPr/>
          </p:nvSpPr>
          <p:spPr>
            <a:xfrm>
              <a:off x="525749" y="1986635"/>
              <a:ext cx="33197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Налог на имущество </a:t>
              </a:r>
            </a:p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организаций</a:t>
              </a:r>
              <a:endParaRPr lang="ru-RU" sz="1200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2" name="Прямоугольник 71">
              <a:extLst>
                <a:ext uri="{FF2B5EF4-FFF2-40B4-BE49-F238E27FC236}">
                  <a16:creationId xmlns="" xmlns:a16="http://schemas.microsoft.com/office/drawing/2014/main" id="{6442E11D-C39C-4936-BA13-2556A5184307}"/>
                </a:ext>
              </a:extLst>
            </p:cNvPr>
            <p:cNvSpPr/>
            <p:nvPr/>
          </p:nvSpPr>
          <p:spPr>
            <a:xfrm>
              <a:off x="525748" y="2809108"/>
              <a:ext cx="29572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12 873,7 </a:t>
              </a:r>
              <a:r>
                <a:rPr lang="ru-RU" sz="16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  <a:endParaRPr lang="ru-RU" sz="20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Группа 72"/>
          <p:cNvGrpSpPr/>
          <p:nvPr/>
        </p:nvGrpSpPr>
        <p:grpSpPr>
          <a:xfrm>
            <a:off x="5736738" y="4122434"/>
            <a:ext cx="1690605" cy="125006"/>
            <a:chOff x="6268702" y="2394276"/>
            <a:chExt cx="1690605" cy="125006"/>
          </a:xfrm>
        </p:grpSpPr>
        <p:cxnSp>
          <p:nvCxnSpPr>
            <p:cNvPr id="74" name="Прямая соединительная линия 73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4123" y="2450162"/>
              <a:ext cx="1605184" cy="1411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Овал 74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6268702" y="2394276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3" name="Группа 84"/>
          <p:cNvGrpSpPr/>
          <p:nvPr/>
        </p:nvGrpSpPr>
        <p:grpSpPr>
          <a:xfrm>
            <a:off x="5095510" y="4740661"/>
            <a:ext cx="125006" cy="400682"/>
            <a:chOff x="6268702" y="2394276"/>
            <a:chExt cx="125006" cy="400682"/>
          </a:xfrm>
        </p:grpSpPr>
        <p:cxnSp>
          <p:nvCxnSpPr>
            <p:cNvPr id="86" name="Прямая соединительная линия 85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19618" y="2450165"/>
              <a:ext cx="12170" cy="34479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Овал 86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6268702" y="2394276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4" name="Группа 139"/>
          <p:cNvGrpSpPr/>
          <p:nvPr/>
        </p:nvGrpSpPr>
        <p:grpSpPr>
          <a:xfrm>
            <a:off x="5158596" y="3096657"/>
            <a:ext cx="3985404" cy="2070568"/>
            <a:chOff x="4735901" y="3476219"/>
            <a:chExt cx="3985404" cy="2070568"/>
          </a:xfrm>
        </p:grpSpPr>
        <p:grpSp>
          <p:nvGrpSpPr>
            <p:cNvPr id="15" name="Группа 80"/>
            <p:cNvGrpSpPr/>
            <p:nvPr/>
          </p:nvGrpSpPr>
          <p:grpSpPr>
            <a:xfrm>
              <a:off x="5720113" y="3476219"/>
              <a:ext cx="3001192" cy="1967049"/>
              <a:chOff x="458131" y="117668"/>
              <a:chExt cx="3001192" cy="1967049"/>
            </a:xfrm>
          </p:grpSpPr>
          <p:pic>
            <p:nvPicPr>
              <p:cNvPr id="82" name="Рисунок 81">
                <a:extLst>
                  <a:ext uri="{FF2B5EF4-FFF2-40B4-BE49-F238E27FC236}">
                    <a16:creationId xmlns="" xmlns:a16="http://schemas.microsoft.com/office/drawing/2014/main" id="{BE93B1A4-51FA-4D89-8A17-A22E753009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2220" y="1951428"/>
                <a:ext cx="2794959" cy="133289"/>
              </a:xfrm>
              <a:prstGeom prst="rect">
                <a:avLst/>
              </a:prstGeom>
            </p:spPr>
          </p:pic>
          <p:sp>
            <p:nvSpPr>
              <p:cNvPr id="83" name="Прямоугольник 82">
                <a:extLst>
                  <a:ext uri="{FF2B5EF4-FFF2-40B4-BE49-F238E27FC236}">
                    <a16:creationId xmlns="" xmlns:a16="http://schemas.microsoft.com/office/drawing/2014/main" id="{25EF7BCB-25F5-47CC-A1E2-7162B107FA4B}"/>
                  </a:ext>
                </a:extLst>
              </p:cNvPr>
              <p:cNvSpPr/>
              <p:nvPr/>
            </p:nvSpPr>
            <p:spPr>
              <a:xfrm>
                <a:off x="500462" y="1667459"/>
                <a:ext cx="295886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spc="133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Налоги на совокупный доход</a:t>
                </a:r>
                <a:endParaRPr lang="ru-RU" sz="1200" spc="133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" name="Прямоугольник 83">
                <a:extLst>
                  <a:ext uri="{FF2B5EF4-FFF2-40B4-BE49-F238E27FC236}">
                    <a16:creationId xmlns="" xmlns:a16="http://schemas.microsoft.com/office/drawing/2014/main" id="{6442E11D-C39C-4936-BA13-2556A5184307}"/>
                  </a:ext>
                </a:extLst>
              </p:cNvPr>
              <p:cNvSpPr/>
              <p:nvPr/>
            </p:nvSpPr>
            <p:spPr>
              <a:xfrm>
                <a:off x="458131" y="117668"/>
                <a:ext cx="300119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b="1" spc="133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14 745,5 </a:t>
                </a:r>
                <a:r>
                  <a:rPr lang="ru-RU" sz="1600" b="1" spc="133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млн рублей</a:t>
                </a:r>
                <a:endParaRPr lang="ru-RU" sz="2000" b="1" spc="133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35901" y="5538158"/>
              <a:ext cx="2260121" cy="862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единительная линия 93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04649" y="5328507"/>
              <a:ext cx="2205" cy="21827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95"/>
          <p:cNvGrpSpPr/>
          <p:nvPr/>
        </p:nvGrpSpPr>
        <p:grpSpPr>
          <a:xfrm>
            <a:off x="4730325" y="4824048"/>
            <a:ext cx="125006" cy="1352465"/>
            <a:chOff x="6268702" y="2394276"/>
            <a:chExt cx="125006" cy="1352465"/>
          </a:xfrm>
        </p:grpSpPr>
        <p:cxnSp>
          <p:nvCxnSpPr>
            <p:cNvPr id="97" name="Прямая соединительная линия 96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36873" y="2441540"/>
              <a:ext cx="6417" cy="130520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Овал 97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6268702" y="2394276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7" name="Группа 107"/>
          <p:cNvGrpSpPr/>
          <p:nvPr/>
        </p:nvGrpSpPr>
        <p:grpSpPr>
          <a:xfrm>
            <a:off x="175405" y="4174956"/>
            <a:ext cx="3071004" cy="800345"/>
            <a:chOff x="405442" y="1644542"/>
            <a:chExt cx="3071004" cy="800345"/>
          </a:xfrm>
        </p:grpSpPr>
        <p:pic>
          <p:nvPicPr>
            <p:cNvPr id="109" name="Рисунок 108">
              <a:extLst>
                <a:ext uri="{FF2B5EF4-FFF2-40B4-BE49-F238E27FC236}">
                  <a16:creationId xmlns="" xmlns:a16="http://schemas.microsoft.com/office/drawing/2014/main" id="{BE93B1A4-51FA-4D89-8A17-A22E7530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10" y="2330859"/>
              <a:ext cx="2490644" cy="114028"/>
            </a:xfrm>
            <a:prstGeom prst="rect">
              <a:avLst/>
            </a:prstGeom>
          </p:spPr>
        </p:pic>
        <p:sp>
          <p:nvSpPr>
            <p:cNvPr id="110" name="Прямоугольник 109">
              <a:extLst>
                <a:ext uri="{FF2B5EF4-FFF2-40B4-BE49-F238E27FC236}">
                  <a16:creationId xmlns="" xmlns:a16="http://schemas.microsoft.com/office/drawing/2014/main" id="{25EF7BCB-25F5-47CC-A1E2-7162B107FA4B}"/>
                </a:ext>
              </a:extLst>
            </p:cNvPr>
            <p:cNvSpPr/>
            <p:nvPr/>
          </p:nvSpPr>
          <p:spPr>
            <a:xfrm>
              <a:off x="405442" y="2029767"/>
              <a:ext cx="251603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Иные налоговые доходы</a:t>
              </a:r>
              <a:endParaRPr lang="ru-RU" sz="1200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1" name="Прямоугольник 110">
              <a:extLst>
                <a:ext uri="{FF2B5EF4-FFF2-40B4-BE49-F238E27FC236}">
                  <a16:creationId xmlns="" xmlns:a16="http://schemas.microsoft.com/office/drawing/2014/main" id="{6442E11D-C39C-4936-BA13-2556A5184307}"/>
                </a:ext>
              </a:extLst>
            </p:cNvPr>
            <p:cNvSpPr/>
            <p:nvPr/>
          </p:nvSpPr>
          <p:spPr>
            <a:xfrm>
              <a:off x="406374" y="1644542"/>
              <a:ext cx="307007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671,0 </a:t>
              </a:r>
              <a:r>
                <a:rPr lang="ru-RU" sz="16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  <a:endParaRPr lang="ru-RU" sz="20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cxnSp>
        <p:nvCxnSpPr>
          <p:cNvPr id="112" name="Прямая соединительная линия 111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1483744" y="5132717"/>
            <a:ext cx="3217654" cy="862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V="1">
            <a:off x="1492370" y="4882554"/>
            <a:ext cx="1" cy="25016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16"/>
          <p:cNvGrpSpPr/>
          <p:nvPr/>
        </p:nvGrpSpPr>
        <p:grpSpPr>
          <a:xfrm>
            <a:off x="6211952" y="5284893"/>
            <a:ext cx="3070072" cy="783092"/>
            <a:chOff x="6427612" y="1394377"/>
            <a:chExt cx="3070072" cy="783092"/>
          </a:xfrm>
        </p:grpSpPr>
        <p:pic>
          <p:nvPicPr>
            <p:cNvPr id="118" name="Рисунок 117">
              <a:extLst>
                <a:ext uri="{FF2B5EF4-FFF2-40B4-BE49-F238E27FC236}">
                  <a16:creationId xmlns="" xmlns:a16="http://schemas.microsoft.com/office/drawing/2014/main" id="{BE93B1A4-51FA-4D89-8A17-A22E7530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3829" y="2055409"/>
              <a:ext cx="2666050" cy="122060"/>
            </a:xfrm>
            <a:prstGeom prst="rect">
              <a:avLst/>
            </a:prstGeom>
          </p:spPr>
        </p:pic>
        <p:sp>
          <p:nvSpPr>
            <p:cNvPr id="119" name="Прямоугольник 118">
              <a:extLst>
                <a:ext uri="{FF2B5EF4-FFF2-40B4-BE49-F238E27FC236}">
                  <a16:creationId xmlns="" xmlns:a16="http://schemas.microsoft.com/office/drawing/2014/main" id="{25EF7BCB-25F5-47CC-A1E2-7162B107FA4B}"/>
                </a:ext>
              </a:extLst>
            </p:cNvPr>
            <p:cNvSpPr/>
            <p:nvPr/>
          </p:nvSpPr>
          <p:spPr>
            <a:xfrm>
              <a:off x="6461185" y="1753722"/>
              <a:ext cx="26483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Неналоговые доходы</a:t>
              </a:r>
              <a:endParaRPr lang="ru-RU" sz="1200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0" name="Прямоугольник 119">
              <a:extLst>
                <a:ext uri="{FF2B5EF4-FFF2-40B4-BE49-F238E27FC236}">
                  <a16:creationId xmlns="" xmlns:a16="http://schemas.microsoft.com/office/drawing/2014/main" id="{6442E11D-C39C-4936-BA13-2556A5184307}"/>
                </a:ext>
              </a:extLst>
            </p:cNvPr>
            <p:cNvSpPr/>
            <p:nvPr/>
          </p:nvSpPr>
          <p:spPr>
            <a:xfrm>
              <a:off x="6427612" y="1394377"/>
              <a:ext cx="307007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2 036,4 </a:t>
              </a:r>
              <a:r>
                <a:rPr lang="ru-RU" sz="1600" b="1" spc="133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  <a:endParaRPr lang="ru-RU" sz="2000" b="1" spc="133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cxnSp>
        <p:nvCxnSpPr>
          <p:cNvPr id="124" name="Прямая соединительная линия 123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3140015" y="2303253"/>
            <a:ext cx="2" cy="5399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7418717" y="2777706"/>
            <a:ext cx="1" cy="22428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V="1">
            <a:off x="7418717" y="3925021"/>
            <a:ext cx="1" cy="26741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1466490" y="3821502"/>
            <a:ext cx="1" cy="25016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>
            <a:off x="4830794" y="6176513"/>
            <a:ext cx="261380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>
            <a:extLst>
              <a:ext uri="{FF2B5EF4-FFF2-40B4-BE49-F238E27FC236}">
                <a16:creationId xmlns="" xmlns:a16="http://schemas.microsoft.com/office/drawing/2014/main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7444597" y="5952227"/>
            <a:ext cx="2876" cy="22716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00"/>
          <p:cNvGrpSpPr/>
          <p:nvPr/>
        </p:nvGrpSpPr>
        <p:grpSpPr>
          <a:xfrm>
            <a:off x="4615305" y="4924691"/>
            <a:ext cx="125006" cy="216652"/>
            <a:chOff x="6268702" y="2394276"/>
            <a:chExt cx="125006" cy="216652"/>
          </a:xfrm>
        </p:grpSpPr>
        <p:cxnSp>
          <p:nvCxnSpPr>
            <p:cNvPr id="102" name="Прямая соединительная линия 101">
              <a:extLst>
                <a:ext uri="{FF2B5EF4-FFF2-40B4-BE49-F238E27FC236}">
                  <a16:creationId xmlns="" xmlns:a16="http://schemas.microsoft.com/office/drawing/2014/main" id="{B6F7C5D5-0F4A-47B3-A469-FA3AD225DE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45499" y="2458791"/>
              <a:ext cx="668" cy="15213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Овал 102">
              <a:extLst>
                <a:ext uri="{FF2B5EF4-FFF2-40B4-BE49-F238E27FC236}">
                  <a16:creationId xmlns="" xmlns:a16="http://schemas.microsoft.com/office/drawing/2014/main" id="{4C22AFC9-23B1-46AE-80BC-A7B72E904AC7}"/>
                </a:ext>
              </a:extLst>
            </p:cNvPr>
            <p:cNvSpPr/>
            <p:nvPr/>
          </p:nvSpPr>
          <p:spPr>
            <a:xfrm>
              <a:off x="6268702" y="2394276"/>
              <a:ext cx="125006" cy="12500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8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8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562100" y="3807844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,8 %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133725" y="2293369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543050" y="4874644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0,5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543675" y="2741044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12,6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00825" y="3922144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10,4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38925" y="4912744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9,1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629400" y="5931919"/>
            <a:ext cx="733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1,4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%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8097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r="6055"/>
          <a:stretch>
            <a:fillRect/>
          </a:stretch>
        </p:blipFill>
        <p:spPr bwMode="auto">
          <a:xfrm>
            <a:off x="-1" y="5124450"/>
            <a:ext cx="4895851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Прямоугольник 42"/>
          <p:cNvSpPr/>
          <p:nvPr/>
        </p:nvSpPr>
        <p:spPr>
          <a:xfrm>
            <a:off x="4886325" y="4257675"/>
            <a:ext cx="4257675" cy="2600325"/>
          </a:xfrm>
          <a:prstGeom prst="rect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867275" y="1857375"/>
            <a:ext cx="4276725" cy="2381249"/>
          </a:xfrm>
          <a:prstGeom prst="rect">
            <a:avLst/>
          </a:prstGeom>
          <a:solidFill>
            <a:schemeClr val="accent6">
              <a:lumMod val="20000"/>
              <a:lumOff val="80000"/>
              <a:alpha val="4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 descr="D:\Users\Lutoshechkina\Desktop\00.png"/>
          <p:cNvPicPr>
            <a:picLocks noChangeAspect="1" noChangeArrowheads="1"/>
          </p:cNvPicPr>
          <p:nvPr/>
        </p:nvPicPr>
        <p:blipFill>
          <a:blip r:embed="rId4" cstate="print"/>
          <a:srcRect l="33333" r="17778"/>
          <a:stretch>
            <a:fillRect/>
          </a:stretch>
        </p:blipFill>
        <p:spPr bwMode="auto">
          <a:xfrm>
            <a:off x="1685924" y="2773773"/>
            <a:ext cx="2276475" cy="1707356"/>
          </a:xfrm>
          <a:prstGeom prst="rect">
            <a:avLst/>
          </a:prstGeom>
          <a:noFill/>
        </p:spPr>
      </p:pic>
      <p:graphicFrame>
        <p:nvGraphicFramePr>
          <p:cNvPr id="11" name="Диаграмма 10"/>
          <p:cNvGraphicFramePr/>
          <p:nvPr/>
        </p:nvGraphicFramePr>
        <p:xfrm>
          <a:off x="-3219450" y="2228850"/>
          <a:ext cx="7886700" cy="4819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" name="Группа 30"/>
          <p:cNvGrpSpPr/>
          <p:nvPr/>
        </p:nvGrpSpPr>
        <p:grpSpPr>
          <a:xfrm>
            <a:off x="5022404" y="4272559"/>
            <a:ext cx="2933816" cy="2204095"/>
            <a:chOff x="5098604" y="1919884"/>
            <a:chExt cx="2933816" cy="2204095"/>
          </a:xfrm>
        </p:grpSpPr>
        <p:sp>
          <p:nvSpPr>
            <p:cNvPr id="12" name="TextBox 11"/>
            <p:cNvSpPr txBox="1"/>
            <p:nvPr/>
          </p:nvSpPr>
          <p:spPr>
            <a:xfrm>
              <a:off x="5117654" y="1919884"/>
              <a:ext cx="10823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2019</a:t>
              </a:r>
              <a:endParaRPr lang="ru-RU" sz="3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98604" y="2662040"/>
              <a:ext cx="2933816" cy="14619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НАЛОГОВЫЕ ДОХОДЫ</a:t>
              </a:r>
            </a:p>
            <a:p>
              <a:r>
                <a:rPr lang="ru-RU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139,5 МЛРД РУБЛЕЙ</a:t>
              </a:r>
              <a:endPara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endParaRPr lang="ru-RU" sz="11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r>
                <a:rPr lang="ru-RU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В ТОМ ЧИСЛЕ ОТ КРУПНЕЙШИХ </a:t>
              </a:r>
            </a:p>
            <a:p>
              <a:r>
                <a:rPr lang="ru-RU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НАЛОГОПЛАТЕЛЬЩИКОВ</a:t>
              </a:r>
            </a:p>
            <a:p>
              <a:r>
                <a:rPr lang="ru-RU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48,4 МЛРД РУБЛЕЙ</a:t>
              </a:r>
              <a:endParaRPr lang="ru-RU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209550" y="3440444"/>
            <a:ext cx="1764704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35%</a:t>
            </a:r>
            <a:endParaRPr lang="ru-RU" sz="5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867276" y="1857375"/>
            <a:ext cx="19049" cy="5000625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0" y="53191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ПОСТУПЛЕНИЯ </a:t>
            </a:r>
            <a:endParaRPr lang="ru-RU" sz="2400" b="1" spc="100" dirty="0" smtClean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2400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КРУПНЕЙШИХ </a:t>
            </a: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НАЛОГОПЛАТЕЛЬЩИКОВ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ОБЛАСТНОЙ БЮДЖЕТ</a:t>
            </a:r>
            <a:endParaRPr lang="ru-RU" sz="24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1376-3990-409B-B002-C71D60831F00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grpSp>
        <p:nvGrpSpPr>
          <p:cNvPr id="3" name="Группа 26"/>
          <p:cNvGrpSpPr/>
          <p:nvPr/>
        </p:nvGrpSpPr>
        <p:grpSpPr>
          <a:xfrm>
            <a:off x="4978524" y="1929409"/>
            <a:ext cx="4051176" cy="2204095"/>
            <a:chOff x="5092824" y="4196359"/>
            <a:chExt cx="4051176" cy="2204095"/>
          </a:xfrm>
        </p:grpSpPr>
        <p:sp>
          <p:nvSpPr>
            <p:cNvPr id="20" name="TextBox 19"/>
            <p:cNvSpPr txBox="1"/>
            <p:nvPr/>
          </p:nvSpPr>
          <p:spPr>
            <a:xfrm>
              <a:off x="5102349" y="4196359"/>
              <a:ext cx="10823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2020</a:t>
              </a:r>
              <a:endParaRPr lang="ru-RU" sz="3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" name="Группа 25"/>
            <p:cNvGrpSpPr/>
            <p:nvPr/>
          </p:nvGrpSpPr>
          <p:grpSpPr>
            <a:xfrm>
              <a:off x="5092824" y="4938515"/>
              <a:ext cx="4051176" cy="1461939"/>
              <a:chOff x="5092824" y="4938515"/>
              <a:chExt cx="4051176" cy="1461939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5092824" y="4938515"/>
                <a:ext cx="2933816" cy="14619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НАЛОГОВЫЕ ДОХОДЫ</a:t>
                </a:r>
              </a:p>
              <a:p>
                <a:r>
                  <a:rPr lang="ru-RU" sz="20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140,1 МЛРД РУБЛЕЙ</a:t>
                </a:r>
                <a:endParaRPr lang="ru-RU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endParaRPr lang="ru-RU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r>
                  <a:rPr lang="ru-RU" sz="12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В ТОМ ЧИСЛЕ ОТ КРУПНЕЙШИХ </a:t>
                </a:r>
              </a:p>
              <a:p>
                <a:r>
                  <a:rPr lang="ru-RU" sz="12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НАЛОГОПЛАТЕЛЬЩИКОВ</a:t>
                </a:r>
                <a:endParaRPr lang="ru-RU" sz="1400" dirty="0" smtClean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r>
                  <a:rPr lang="ru-RU" sz="20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49,4 МЛРД РУБЛЕЙ</a:t>
                </a:r>
                <a:endParaRPr lang="ru-RU" sz="20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grpSp>
            <p:nvGrpSpPr>
              <p:cNvPr id="5" name="Группа 33"/>
              <p:cNvGrpSpPr/>
              <p:nvPr/>
            </p:nvGrpSpPr>
            <p:grpSpPr>
              <a:xfrm>
                <a:off x="8105119" y="5029200"/>
                <a:ext cx="1038881" cy="510004"/>
                <a:chOff x="3943350" y="5172075"/>
                <a:chExt cx="1038881" cy="510004"/>
              </a:xfrm>
            </p:grpSpPr>
            <p:cxnSp>
              <p:nvCxnSpPr>
                <p:cNvPr id="35" name="Прямая со стрелкой 34"/>
                <p:cNvCxnSpPr/>
                <p:nvPr/>
              </p:nvCxnSpPr>
              <p:spPr>
                <a:xfrm flipH="1" flipV="1">
                  <a:off x="3943350" y="5172075"/>
                  <a:ext cx="656" cy="428625"/>
                </a:xfrm>
                <a:prstGeom prst="straightConnector1">
                  <a:avLst/>
                </a:prstGeom>
                <a:ln w="34925">
                  <a:solidFill>
                    <a:srgbClr val="008000"/>
                  </a:solidFill>
                  <a:tailEnd type="arrow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/>
                <p:cNvSpPr txBox="1"/>
                <p:nvPr/>
              </p:nvSpPr>
              <p:spPr>
                <a:xfrm>
                  <a:off x="3962400" y="5343525"/>
                  <a:ext cx="101983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 smtClean="0">
                      <a:solidFill>
                        <a:srgbClr val="008000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100,</a:t>
                  </a:r>
                  <a:r>
                    <a:rPr lang="en-US" sz="1600" b="1" dirty="0" smtClean="0">
                      <a:solidFill>
                        <a:srgbClr val="008000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5</a:t>
                  </a:r>
                  <a:r>
                    <a:rPr lang="ru-RU" sz="1600" b="1" dirty="0" smtClean="0">
                      <a:solidFill>
                        <a:srgbClr val="008000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%</a:t>
                  </a:r>
                  <a:endParaRPr lang="ru-RU" sz="1600" b="1" dirty="0">
                    <a:solidFill>
                      <a:srgbClr val="008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" name="Группа 36"/>
              <p:cNvGrpSpPr/>
              <p:nvPr/>
            </p:nvGrpSpPr>
            <p:grpSpPr>
              <a:xfrm>
                <a:off x="7952719" y="5876925"/>
                <a:ext cx="1057931" cy="510004"/>
                <a:chOff x="3924300" y="5124450"/>
                <a:chExt cx="1057931" cy="510004"/>
              </a:xfrm>
            </p:grpSpPr>
            <p:cxnSp>
              <p:nvCxnSpPr>
                <p:cNvPr id="38" name="Прямая со стрелкой 37"/>
                <p:cNvCxnSpPr/>
                <p:nvPr/>
              </p:nvCxnSpPr>
              <p:spPr>
                <a:xfrm flipH="1" flipV="1">
                  <a:off x="3924300" y="5124450"/>
                  <a:ext cx="656" cy="428625"/>
                </a:xfrm>
                <a:prstGeom prst="straightConnector1">
                  <a:avLst/>
                </a:prstGeom>
                <a:ln w="34925">
                  <a:solidFill>
                    <a:srgbClr val="008000"/>
                  </a:solidFill>
                  <a:tailEnd type="arrow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40"/>
                <p:cNvSpPr txBox="1"/>
                <p:nvPr/>
              </p:nvSpPr>
              <p:spPr>
                <a:xfrm>
                  <a:off x="3962400" y="5295900"/>
                  <a:ext cx="101983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 smtClean="0">
                      <a:solidFill>
                        <a:srgbClr val="008000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102,1%</a:t>
                  </a:r>
                  <a:endParaRPr lang="ru-RU" sz="1600" b="1" dirty="0">
                    <a:solidFill>
                      <a:srgbClr val="008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</p:grpSp>
        </p:grpSp>
      </p:grpSp>
      <p:cxnSp>
        <p:nvCxnSpPr>
          <p:cNvPr id="46" name="Прямая соединительная линия 45"/>
          <p:cNvCxnSpPr/>
          <p:nvPr/>
        </p:nvCxnSpPr>
        <p:spPr>
          <a:xfrm>
            <a:off x="0" y="1838325"/>
            <a:ext cx="9144000" cy="1905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905375" y="4238625"/>
            <a:ext cx="423862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44"/>
          <p:cNvGrpSpPr/>
          <p:nvPr/>
        </p:nvGrpSpPr>
        <p:grpSpPr>
          <a:xfrm>
            <a:off x="266700" y="5800725"/>
            <a:ext cx="4177324" cy="892552"/>
            <a:chOff x="400050" y="6257925"/>
            <a:chExt cx="4177324" cy="892552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0050" y="6324600"/>
              <a:ext cx="257175" cy="24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44" name="TextBox 43"/>
            <p:cNvSpPr txBox="1"/>
            <p:nvPr/>
          </p:nvSpPr>
          <p:spPr>
            <a:xfrm>
              <a:off x="761999" y="6257925"/>
              <a:ext cx="3815375" cy="892552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r>
                <a:rPr lang="ru-RU" sz="13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ДОЛЯ ПОСТУПЛЕНИЙ</a:t>
              </a:r>
            </a:p>
            <a:p>
              <a:r>
                <a:rPr lang="ru-RU" sz="13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ОТ КРУПНЕЙШИХ НАЛОГОПЛАТЕЛЬЩИКОВ</a:t>
              </a:r>
            </a:p>
            <a:p>
              <a:r>
                <a:rPr lang="ru-RU" sz="13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В ОБЩЕЙ СУММЕ НАЛОГОВЫХ ДОХОДОВ</a:t>
              </a:r>
            </a:p>
            <a:p>
              <a:r>
                <a:rPr lang="ru-RU" sz="13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В 2019-2020 ГОДАХ</a:t>
              </a:r>
            </a:p>
          </p:txBody>
        </p:sp>
      </p:grp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12676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2564</Words>
  <Application>Microsoft Office PowerPoint</Application>
  <PresentationFormat>Экран (4:3)</PresentationFormat>
  <Paragraphs>819</Paragraphs>
  <Slides>37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1_Тема Office</vt:lpstr>
      <vt:lpstr>Тема Office</vt:lpstr>
      <vt:lpstr>2_Тема Office</vt:lpstr>
      <vt:lpstr>3_Тема Office</vt:lpstr>
      <vt:lpstr>5_Тема Office</vt:lpstr>
      <vt:lpstr>6_Тема Office</vt:lpstr>
      <vt:lpstr>9_Тема Office</vt:lpstr>
      <vt:lpstr>10_Тема Office</vt:lpstr>
      <vt:lpstr>11_Тема Office</vt:lpstr>
      <vt:lpstr>12_Тема Office</vt:lpstr>
      <vt:lpstr>Слайд 1</vt:lpstr>
      <vt:lpstr>Слайд 2</vt:lpstr>
      <vt:lpstr>ОСНОВНЫЕ НАПРАВЛЕНИЯ БЮДЖЕТНОЙ И НАЛОГОВОЙ ПОЛИТИКИ РОСТОВСКОЙ ОБЛАСТИ В 2020 ГОДУ</vt:lpstr>
      <vt:lpstr>Слайд 4</vt:lpstr>
      <vt:lpstr>Слайд 5</vt:lpstr>
      <vt:lpstr>ТЕМП РОСТА НАЛОГОВЫХ И НЕНАЛОГОВЫХ ДОХОДОВ  КОНСОЛИДИРОВАННОГО БЮДЖЕТА РОСТОВСКОЙ ОБЛАСТИ  И СРЕДНЕРОССИЙСКИЙ ПОКАЗАТЕЛЬ ТЕМПА РОСТА  КОНСОЛИДИРОВАННЫХ БЮДЖЕТОВ СУБЪЕКТОВ  РОССИЙСКОЙ ФЕДЕРАЦИИ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Расходы на реализацию национальных проектов в 2020 году </vt:lpstr>
      <vt:lpstr>Слайд 18</vt:lpstr>
      <vt:lpstr>Слайд 19</vt:lpstr>
      <vt:lpstr>Слайд 20</vt:lpstr>
      <vt:lpstr>Слайд 21</vt:lpstr>
      <vt:lpstr>ДИНАМИКА РАСХОДОВ КОНСОЛИДИРОВАННОГО БЮДЖЕТА НА КУЛЬТУРУ, КИНЕМАТОГРАФИЮ</vt:lpstr>
      <vt:lpstr>Слайд 23</vt:lpstr>
      <vt:lpstr>Слайд 24</vt:lpstr>
      <vt:lpstr>«Бюджет развития» Ростовской области в 2020 году </vt:lpstr>
      <vt:lpstr>Слайд 26</vt:lpstr>
      <vt:lpstr>Слайд 27</vt:lpstr>
      <vt:lpstr>Расходы областного бюджета на повышение оплаты труда в 2020 году</vt:lpstr>
      <vt:lpstr>Слайд 29</vt:lpstr>
      <vt:lpstr>Слайд 30</vt:lpstr>
      <vt:lpstr>Слайд 31</vt:lpstr>
      <vt:lpstr>Слайд 32</vt:lpstr>
      <vt:lpstr>ГОСУДАРСТВЕННЫЙ ДОЛГ  РОСТОВСКОЙ ОБЛАСТИ ЗА 2020 ГОД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Dubovaya</dc:creator>
  <cp:lastModifiedBy>Dubovaya</cp:lastModifiedBy>
  <cp:revision>54</cp:revision>
  <dcterms:created xsi:type="dcterms:W3CDTF">2021-06-11T09:40:28Z</dcterms:created>
  <dcterms:modified xsi:type="dcterms:W3CDTF">2021-06-29T11:17:31Z</dcterms:modified>
</cp:coreProperties>
</file>