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60A94-1A93-4E39-94CA-9D82AA40312A}" type="datetimeFigureOut">
              <a:rPr lang="ru-RU" smtClean="0"/>
              <a:pPr/>
              <a:t>23.11.2020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E38B5-4AD2-4E86-8426-F25D299D17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Rectangle 2"/>
          <p:cNvSpPr>
            <a:spLocks noChangeArrowheads="1"/>
          </p:cNvSpPr>
          <p:nvPr/>
        </p:nvSpPr>
        <p:spPr bwMode="auto">
          <a:xfrm>
            <a:off x="611560" y="766882"/>
            <a:ext cx="79079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Front"/>
            <a:lightRig rig="threePt" dir="t"/>
          </a:scene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Планируемые расходы на государственную поддержку целевых групп граждан </a:t>
            </a:r>
          </a:p>
          <a:p>
            <a:pPr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 счет средств областного бюджета, предусмотренных министерству культуры ростовской области на 2021-2023 годы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1412" y="1528217"/>
          <a:ext cx="8784976" cy="5212479"/>
        </p:xfrm>
        <a:graphic>
          <a:graphicData uri="http://schemas.openxmlformats.org/drawingml/2006/table">
            <a:tbl>
              <a:tblPr/>
              <a:tblGrid>
                <a:gridCol w="1463685"/>
                <a:gridCol w="1356113"/>
                <a:gridCol w="2189807"/>
                <a:gridCol w="1379001"/>
                <a:gridCol w="1216495"/>
                <a:gridCol w="1179875"/>
              </a:tblGrid>
              <a:tr h="13341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Наименование целевой группы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Численность представителей целевой группы (чел.)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Предлагаемые меры государственной поддержки за счет средств областного бюджета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Предусмотрено в областном бюджете, тыс. рублей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02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</a:rPr>
                        <a:t>2021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год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</a:rPr>
                        <a:t>2022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год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</a:rPr>
                        <a:t>2023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</a:rPr>
                        <a:t>год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71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Обучающиеся в государственных профессиональных образовательных организациях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Times New Roman"/>
                        </a:rPr>
                        <a:t>1 544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Стипендии обучающимся в государственных профессиональных образовательных организациях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11 833,4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12 159,8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12 163,9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0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Дети-сироты и дети, оставшиеся без попечения родителей, лица из числа детей-сирот и детей, оставшихся без попечения родителей, а также лица, потерявшие в период обучения обоих родителей или единственного родителя, обучающиеся в государственных профессиональных образовательных организациях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2021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2022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latin typeface="Times New Roman"/>
                          <a:ea typeface="Times New Roman"/>
                        </a:rPr>
                        <a:t>2023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Предоставление мер социальной поддержки  </a:t>
                      </a: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в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соответствии </a:t>
                      </a: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Областным законом </a:t>
                      </a: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от 22.10.2004 №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165-ЗС </a:t>
                      </a: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 социальной поддержке детства в Ростовской области»</a:t>
                      </a: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5 264,8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5 717,3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6 305,2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2882" marR="428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>
          <a:blip r:embed="rId2" cstate="print"/>
          <a:stretch/>
        </p:blipFill>
        <p:spPr>
          <a:xfrm>
            <a:off x="0" y="360"/>
            <a:ext cx="110520" cy="6855840"/>
          </a:xfrm>
          <a:prstGeom prst="rect">
            <a:avLst/>
          </a:prstGeom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6291103" y="12315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34817"/>
            <a:ext cx="397893" cy="478396"/>
          </a:xfrm>
          <a:prstGeom prst="rect">
            <a:avLst/>
          </a:prstGeom>
        </p:spPr>
      </p:pic>
      <p:sp>
        <p:nvSpPr>
          <p:cNvPr id="12" name="Номер слайда 7"/>
          <p:cNvSpPr txBox="1">
            <a:spLocks/>
          </p:cNvSpPr>
          <p:nvPr/>
        </p:nvSpPr>
        <p:spPr>
          <a:xfrm>
            <a:off x="6677025" y="647382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F39995-16CF-4D62-BCE6-FD7BF02B238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oushuhov.znam.obr55.ru/files/2016/03/5-1024x819.jpg"/>
          <p:cNvPicPr>
            <a:picLocks noChangeAspect="1" noChangeArrowheads="1"/>
          </p:cNvPicPr>
          <p:nvPr/>
        </p:nvPicPr>
        <p:blipFill>
          <a:blip r:embed="rId2" cstate="print">
            <a:lum bright="50000"/>
          </a:blip>
          <a:srcRect/>
          <a:stretch>
            <a:fillRect/>
          </a:stretch>
        </p:blipFill>
        <p:spPr bwMode="auto">
          <a:xfrm>
            <a:off x="-9525" y="-5013"/>
            <a:ext cx="9144000" cy="685348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3666" y="150538"/>
            <a:ext cx="88569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105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Планируемые расходы областного бюджета с учётом интересов целевых групп </a:t>
            </a:r>
          </a:p>
          <a:p>
            <a:pPr>
              <a:spcBef>
                <a:spcPts val="0"/>
              </a:spcBef>
              <a:defRPr/>
            </a:pPr>
            <a:r>
              <a:rPr lang="ru-RU" sz="105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граждан и организаций по министерству общего и профессионального </a:t>
            </a:r>
          </a:p>
          <a:p>
            <a:pPr>
              <a:spcBef>
                <a:spcPts val="0"/>
              </a:spcBef>
              <a:defRPr/>
            </a:pPr>
            <a:r>
              <a:rPr lang="ru-RU" sz="105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образования Ростовской области</a:t>
            </a:r>
            <a:endParaRPr lang="ru-RU" sz="105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3" name="Таблица 22" hidden="1"/>
          <p:cNvGraphicFramePr>
            <a:graphicFrameLocks noGrp="1"/>
          </p:cNvGraphicFramePr>
          <p:nvPr/>
        </p:nvGraphicFramePr>
        <p:xfrm>
          <a:off x="251520" y="1628800"/>
          <a:ext cx="8580465" cy="50912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8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02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05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0462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41947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 типа учреждений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Организационно-правовая форма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</a:t>
                      </a:r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изм.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получателей</a:t>
                      </a:r>
                      <a:r>
                        <a:rPr lang="ru-RU" sz="1000" b="1" i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</a:t>
                      </a:r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 областного </a:t>
                      </a:r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  <a:r>
                        <a:rPr lang="ru-RU" sz="1000" b="1" i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(млн. руб.)</a:t>
                      </a:r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6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486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профессионального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3097,7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3247,5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902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профессионального образования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втономные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37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общего образования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389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психолого-педагогической, медицинской и социальной помощи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8939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дополнительного образования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8939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Учреждение, реализующее дополнительные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профессиональные</a:t>
                      </a:r>
                      <a:r>
                        <a:rPr lang="ru-RU" sz="12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7560180"/>
              </p:ext>
            </p:extLst>
          </p:nvPr>
        </p:nvGraphicFramePr>
        <p:xfrm>
          <a:off x="216471" y="800545"/>
          <a:ext cx="8784976" cy="59336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35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278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16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3462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72008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группа</a:t>
                      </a:r>
                      <a:endParaRPr lang="ru-RU" sz="1150" b="1" i="1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Меры государственной поддержки</a:t>
                      </a:r>
                      <a:r>
                        <a:rPr lang="ru-RU" sz="1150" b="1" i="1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целевой группы за счет средств областного бюджета</a:t>
                      </a:r>
                      <a:endParaRPr lang="ru-RU" sz="1150" b="1" i="1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представителей </a:t>
                      </a:r>
                    </a:p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целевой группы, (чел.)</a:t>
                      </a:r>
                      <a:endParaRPr lang="ru-RU" sz="1150" b="1" i="1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</a:t>
                      </a:r>
                      <a:r>
                        <a:rPr lang="ru-RU" sz="115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 </a:t>
                      </a:r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поддержку целевой группы, </a:t>
                      </a:r>
                      <a:r>
                        <a:rPr lang="ru-RU" sz="1150" b="1" i="1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(млн руб.)</a:t>
                      </a:r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</a:t>
                      </a:r>
                      <a:endParaRPr lang="ru-RU" sz="1150" b="1" i="1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15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15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15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15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15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5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15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86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5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Воспитанники</a:t>
                      </a:r>
                      <a:endParaRPr lang="ru-RU" sz="115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программ дошкольного образования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организации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878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878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878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841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10 77</a:t>
                      </a:r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6,</a:t>
                      </a:r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2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73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частные организации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2 816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2 816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2 012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174,6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174,6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119,1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6226">
                <a:tc rowSpan="7">
                  <a:txBody>
                    <a:bodyPr/>
                    <a:lstStyle/>
                    <a:p>
                      <a:pPr algn="ctr" rtl="0" fontAlgn="ctr"/>
                      <a:r>
                        <a:rPr lang="ru-RU" sz="115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Обучающиеся</a:t>
                      </a:r>
                      <a:endParaRPr lang="ru-RU" sz="115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Реализация программ начального общего, основного общего, среднего общего образования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организации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419 937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419 937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419 937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sz="12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423,</a:t>
                      </a:r>
                      <a:r>
                        <a:rPr lang="ru-RU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i="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19 488,9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19 488,9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6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частные организации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1 763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1 764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1 544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52,6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52,9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72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государственные организации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8 797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8 797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8 797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2 281,6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2 194,3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2 180,3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6380">
                <a:tc vMerge="1">
                  <a:txBody>
                    <a:bodyPr/>
                    <a:lstStyle/>
                    <a:p>
                      <a:pPr algn="ctr" rtl="0" fontAlgn="ctr"/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программ дополнительного образования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муниципальные организации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155 640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155 640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155 640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278,7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278,7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278,7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2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государственные организации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118,5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110,2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110,2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94501051"/>
                  </a:ext>
                </a:extLst>
              </a:tr>
              <a:tr h="448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питанием (часть 3 статьи 9 Областного закона Ростовской области от 14.11.2013 №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26-ЗС 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«Об образовании в Ростовской области»)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833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5 833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5 833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200,2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200,2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96319">
                <a:tc vMerge="1">
                  <a:txBody>
                    <a:bodyPr/>
                    <a:lstStyle/>
                    <a:p>
                      <a:pPr algn="ctr" rtl="0" fontAlgn="ctr"/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Предоставление мер социальной поддержки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(статья 9 Областного закона Ростовской области от 14.11.2013 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26-ЗС «Об образовании в Ростовской области» (за исключением расходов на питание)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3 203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3 203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3 203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92,4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92,9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92,4</a:t>
                      </a:r>
                      <a:endParaRPr lang="ru-RU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994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ru-RU" sz="115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Студенты</a:t>
                      </a:r>
                      <a:endParaRPr lang="ru-RU" sz="115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программ 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среднего профессионального образования</a:t>
                      </a:r>
                      <a:endParaRPr lang="ru-RU" sz="10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58 580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58 580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58 580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4 155,1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4 179,8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4 184,1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00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программ профессиональной подготовки по профессиям рабочих, должностям служащих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460770">
                <a:tc vMerge="1">
                  <a:txBody>
                    <a:bodyPr/>
                    <a:lstStyle/>
                    <a:p>
                      <a:pPr algn="ctr" rtl="0" fontAlgn="ctr"/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Стипендиальное обеспечение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государственная академическая стипендия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30 484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30 484</a:t>
                      </a:r>
                      <a:endParaRPr lang="ru-RU" sz="12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84</a:t>
                      </a:r>
                      <a:endParaRPr lang="ru-RU" sz="12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245,0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251,3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251,3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5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государственная социальная стипендия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9 094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9 094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9 094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109,7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112,5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112,5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448335">
                <a:tc vMerge="1">
                  <a:txBody>
                    <a:bodyPr/>
                    <a:lstStyle/>
                    <a:p>
                      <a:pPr algn="ctr" rtl="0" fontAlgn="ctr"/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Предоставление мер социальной поддержки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детям-сиротам и детям, оставшимся без попечения родителей, а также лицам из их числа 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2 876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2 876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2 876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488,0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448335">
                <a:tc vMerge="1">
                  <a:txBody>
                    <a:bodyPr/>
                    <a:lstStyle/>
                    <a:p>
                      <a:pPr algn="ctr" rtl="0" fontAlgn="ctr"/>
                      <a:endParaRPr lang="ru-RU" sz="1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питанием обучающихся по очной форме обучения по программам подготовки квалифицированных рабочих (служащих)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17 088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17 088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17 088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232,9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232,9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232,9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>
          <a:blip r:embed="rId3" cstate="print"/>
          <a:stretch/>
        </p:blipFill>
        <p:spPr>
          <a:xfrm>
            <a:off x="0" y="360"/>
            <a:ext cx="110520" cy="6855840"/>
          </a:xfrm>
          <a:prstGeom prst="rect">
            <a:avLst/>
          </a:prstGeom>
          <a:ln>
            <a:noFill/>
          </a:ln>
        </p:spPr>
      </p:pic>
      <p:sp>
        <p:nvSpPr>
          <p:cNvPr id="12" name="Номер слайда 7"/>
          <p:cNvSpPr txBox="1">
            <a:spLocks/>
          </p:cNvSpPr>
          <p:nvPr/>
        </p:nvSpPr>
        <p:spPr>
          <a:xfrm>
            <a:off x="6619875" y="64801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F39995-16CF-4D62-BCE6-FD7BF02B238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912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://oushuhov.znam.obr55.ru/files/2016/03/5-1024x819.jpg"/>
          <p:cNvPicPr>
            <a:picLocks noChangeAspect="1" noChangeArrowheads="1"/>
          </p:cNvPicPr>
          <p:nvPr/>
        </p:nvPicPr>
        <p:blipFill>
          <a:blip r:embed="rId2" cstate="print">
            <a:lum bright="50000"/>
          </a:blip>
          <a:srcRect/>
          <a:stretch>
            <a:fillRect/>
          </a:stretch>
        </p:blipFill>
        <p:spPr bwMode="auto">
          <a:xfrm>
            <a:off x="-47700" y="16691"/>
            <a:ext cx="9144000" cy="685348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294208"/>
            <a:ext cx="88569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5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Планируемые расходы областного бюджета с учётом интересов целевых групп </a:t>
            </a:r>
          </a:p>
          <a:p>
            <a:pPr>
              <a:defRPr/>
            </a:pPr>
            <a:r>
              <a:rPr lang="ru-RU" sz="1050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граждан и организаций по министерству общего и профессионального образования Ростовской области</a:t>
            </a:r>
          </a:p>
          <a:p>
            <a:pPr>
              <a:defRPr/>
            </a:pPr>
            <a:endParaRPr lang="ru-RU" sz="1050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3" name="Таблица 22" hidden="1"/>
          <p:cNvGraphicFramePr>
            <a:graphicFrameLocks noGrp="1"/>
          </p:cNvGraphicFramePr>
          <p:nvPr/>
        </p:nvGraphicFramePr>
        <p:xfrm>
          <a:off x="251520" y="1628800"/>
          <a:ext cx="8580465" cy="50912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8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02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05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0462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41947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 типа учреждений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Организационно-правовая форма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</a:t>
                      </a:r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изм.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получателей</a:t>
                      </a:r>
                      <a:r>
                        <a:rPr lang="ru-RU" sz="1000" b="1" i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</a:t>
                      </a:r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 областного </a:t>
                      </a:r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</a:t>
                      </a:r>
                      <a:r>
                        <a:rPr lang="ru-RU" sz="1000" b="1" i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(млн. руб.)</a:t>
                      </a:r>
                      <a:r>
                        <a:rPr lang="ru-RU" sz="1000" b="1" i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6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486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профессионального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3097,7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3247,5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902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профессионального образования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втономные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37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общего образования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389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психолого-педагогической, медицинской и социальной помощи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8939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Учреждения, реализующие программы дополнительного образования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8939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Учреждение, реализующее дополнительные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профессиональные</a:t>
                      </a:r>
                      <a:r>
                        <a:rPr lang="ru-RU" sz="12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программы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юджетные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7437966"/>
              </p:ext>
            </p:extLst>
          </p:nvPr>
        </p:nvGraphicFramePr>
        <p:xfrm>
          <a:off x="416607" y="842045"/>
          <a:ext cx="8436632" cy="55407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597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1816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группа</a:t>
                      </a:r>
                      <a:endParaRPr lang="ru-RU" sz="1200" b="1" i="1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Меры государственной поддержки</a:t>
                      </a:r>
                      <a:r>
                        <a:rPr lang="ru-RU" sz="1200" b="1" i="1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целевой группы за счет средств областного бюджета</a:t>
                      </a:r>
                      <a:endParaRPr lang="ru-RU" sz="1200" b="1" i="1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представителей </a:t>
                      </a:r>
                    </a:p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целевой группы, (чел.)</a:t>
                      </a:r>
                      <a:endParaRPr lang="ru-RU" sz="1200" b="1" i="1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</a:t>
                      </a:r>
                      <a:r>
                        <a:rPr lang="ru-RU" sz="120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 </a:t>
                      </a:r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поддержку целевой группы, </a:t>
                      </a:r>
                      <a:r>
                        <a:rPr lang="ru-RU" sz="1200" b="1" i="1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(млн руб.)</a:t>
                      </a:r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</a:t>
                      </a:r>
                      <a:endParaRPr lang="ru-RU" sz="1200" b="1" i="1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143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20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20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20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20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200" b="1" i="1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3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Слушатели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программ дополнительного профессионального образования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971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Дети, испытывающие трудности в освоении основных общеобразовательных программ, развитии и социальной адаптации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Психолого-педагогическая, медицинская и социальная помощь обучающимся, испытывающим трудности в освоении основных общеобразовательных программ, развитии и социальной адаптации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31,3</a:t>
                      </a: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74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Дети-сироты и дети, оставшиеся без попечения родителей 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Проживание детей в организациях для детей-сирот и детей, оставшихся без попечения родителей по принципам семейного воспитания в воспитательных группах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526,5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507,8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508,6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87421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Дети-сироты и дети, оставшиеся без попечения родителей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 их числа), воспитывающиеся в семьях опекунов и приемных семьях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Ежемесячное денежное содержание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детей-сирот и детей, оставшихся без попечения родителей (лиц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 их числа), ежемесячное денежное вознаграждение приемным родителям, обеспечение бесплатных проездом 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8 114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8 150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8 176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1 247,7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259,8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264,4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87421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Граждане,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принявшие на воспитание в семью детей, лишенных родительского попечения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Единовременное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денежное пособие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1 214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1 199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33,2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34,0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2383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 (законные представители) детей, посещающих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дошкольные образовательные организации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Компенсация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родительской платы за присмотр и уход за детьми в дошкольной образовательной организации</a:t>
                      </a:r>
                      <a:endParaRPr lang="ru-RU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180 313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180 763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180 758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708,7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710,5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710,4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2" marR="4512" marT="451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>
          <a:blip r:embed="rId3" cstate="print"/>
          <a:stretch/>
        </p:blipFill>
        <p:spPr>
          <a:xfrm>
            <a:off x="0" y="360"/>
            <a:ext cx="110520" cy="6855840"/>
          </a:xfrm>
          <a:prstGeom prst="rect">
            <a:avLst/>
          </a:prstGeom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12" name="Номер слайда 7"/>
          <p:cNvSpPr txBox="1">
            <a:spLocks/>
          </p:cNvSpPr>
          <p:nvPr/>
        </p:nvSpPr>
        <p:spPr>
          <a:xfrm>
            <a:off x="6677025" y="64928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F39995-16CF-4D62-BCE6-FD7BF02B238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636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485775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Министерство по физической культуре и спорту Ростовской области</a:t>
            </a:r>
          </a:p>
          <a:p>
            <a:pPr algn="ctr">
              <a:defRPr/>
            </a:pPr>
            <a:r>
              <a:rPr lang="ru-RU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Сведения о планируемых расходах  с учетом интересов  целевых групп за </a:t>
            </a:r>
            <a:r>
              <a:rPr lang="ru-RU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счет средств областного бюджета на </a:t>
            </a:r>
            <a:r>
              <a:rPr lang="ru-RU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2021-2023 </a:t>
            </a:r>
            <a:r>
              <a:rPr lang="ru-RU" b="1" spc="100" dirty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годы.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0860"/>
              </p:ext>
            </p:extLst>
          </p:nvPr>
        </p:nvGraphicFramePr>
        <p:xfrm>
          <a:off x="533401" y="1890219"/>
          <a:ext cx="8229601" cy="45772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5550"/>
                <a:gridCol w="2019993"/>
                <a:gridCol w="622263"/>
                <a:gridCol w="758359"/>
                <a:gridCol w="758359"/>
                <a:gridCol w="758359"/>
                <a:gridCol w="758359"/>
                <a:gridCol w="758359"/>
              </a:tblGrid>
              <a:tr h="23385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целевой группы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Предлагаемые меры государственной поддержки за счет средств областного бюджета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Численность представителей целевой группы (чел.)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Предусмотрено в областном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бюджете на поддержку целевой</a:t>
                      </a:r>
                      <a:r>
                        <a:rPr lang="ru-RU" sz="10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группы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тыс. рублей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04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000" b="0" i="0" u="none" strike="noStrike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20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Дети-сироты и дети оставшиеся без попечения родителей, лица из числа детей-сирот и детей, оставшихся без попечения родителей, а также лица, потерявшие в период обучения обоих родителей или единственного родителя в профессиональных образовательных учреждениях </a:t>
                      </a: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поддержка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796,6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796,6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796,6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203">
                <a:tc>
                  <a:txBody>
                    <a:bodyPr/>
                    <a:lstStyle/>
                    <a:p>
                      <a:pPr algn="l" rtl="0" fontAlgn="ctr"/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Дети из малоимущих семей, обучающихся и проживающих в государственных общеобразовательных организациях с наличием интерната 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питанием</a:t>
                      </a:r>
                      <a:r>
                        <a:rPr lang="ru-RU" sz="10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соответствии со ст. 9 Областного закона Ростовской области от 14.11.2013 № 26-ЗС "Об образовании в Ростовской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области»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29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Обучающиеся в общеобразовательных организациях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Реализация основных общеобразовательных программ начального общего, основного общего образования </a:t>
                      </a: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89 733,8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89 738,3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89 738,3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6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4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31604" y="1625504"/>
            <a:ext cx="917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Часть </a:t>
            </a: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2613142"/>
              </p:ext>
            </p:extLst>
          </p:nvPr>
        </p:nvGraphicFramePr>
        <p:xfrm>
          <a:off x="533401" y="838201"/>
          <a:ext cx="8229601" cy="53642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5550"/>
                <a:gridCol w="2019993"/>
                <a:gridCol w="622263"/>
                <a:gridCol w="758359"/>
                <a:gridCol w="758359"/>
                <a:gridCol w="758359"/>
                <a:gridCol w="758359"/>
                <a:gridCol w="758359"/>
              </a:tblGrid>
              <a:tr h="43720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</a:rPr>
                        <a:t>Наименование целевой группы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</a:rPr>
                        <a:t>Предлагаемые меры государственной поддержки за счет средств областного бюджета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</a:rPr>
                        <a:t>Численность представителей целевой группы (чел.)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</a:rPr>
                        <a:t>Предусмотрено в областном </a:t>
                      </a:r>
                      <a:r>
                        <a:rPr lang="ru-RU" sz="1000" u="none" strike="noStrike" dirty="0" smtClean="0">
                          <a:effectLst/>
                        </a:rPr>
                        <a:t>бюджете на поддержку целевой</a:t>
                      </a:r>
                      <a:r>
                        <a:rPr lang="ru-RU" sz="1000" u="none" strike="noStrike" baseline="0" dirty="0" smtClean="0">
                          <a:effectLst/>
                        </a:rPr>
                        <a:t> группы</a:t>
                      </a:r>
                      <a:r>
                        <a:rPr lang="ru-RU" sz="1000" u="none" strike="noStrike" dirty="0" smtClean="0">
                          <a:effectLst/>
                        </a:rPr>
                        <a:t>, </a:t>
                      </a:r>
                      <a:r>
                        <a:rPr lang="ru-RU" sz="1000" u="none" strike="noStrike" dirty="0">
                          <a:effectLst/>
                        </a:rPr>
                        <a:t>тыс. рублей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048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886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Обучающиеся в учреждениях среднего профессионального образования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Реализация основных профессиональных образовательных программ среднего профессионального образования-программ подготовки специалистов среднего звена</a:t>
                      </a:r>
                    </a:p>
                    <a:p>
                      <a:pPr algn="l" rtl="0" fontAlgn="ctr"/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24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175,4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24 175,4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24 175,4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593">
                <a:tc vMerge="1"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социальная  стипендия студентам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593">
                <a:tc vMerge="1"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академическая стипендия студентам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2 026,3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2 077,5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077,5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75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Лица, имеющие выдающиеся достижения и особые заслуги в области физической культуры и спорта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Ежемесячное денежное содержание заслуженного тренера СССР и России </a:t>
                      </a:r>
                      <a:r>
                        <a:rPr lang="ru-RU" sz="10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Тимашкова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И.Б. в соответствии  с распоряжением Администрации Ростовской области от 08.09.2005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195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 назначении ежемесячного денежного содержания </a:t>
                      </a:r>
                      <a:r>
                        <a:rPr lang="ru-RU" sz="10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Тимашкова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И.Б.»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5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5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A1C0AFC-D6B0-43C8-A85A-A08151759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132"/>
            <a:ext cx="112085" cy="68611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12554" y="511079"/>
            <a:ext cx="917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Часть </a:t>
            </a: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24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90500" y="133349"/>
          <a:ext cx="8763002" cy="6676903"/>
        </p:xfrm>
        <a:graphic>
          <a:graphicData uri="http://schemas.openxmlformats.org/drawingml/2006/table">
            <a:tbl>
              <a:tblPr/>
              <a:tblGrid>
                <a:gridCol w="2539102"/>
                <a:gridCol w="1445018"/>
                <a:gridCol w="1919809"/>
                <a:gridCol w="970227"/>
                <a:gridCol w="970227"/>
                <a:gridCol w="918619"/>
              </a:tblGrid>
              <a:tr h="423929">
                <a:tc gridSpan="6">
                  <a:txBody>
                    <a:bodyPr/>
                    <a:lstStyle/>
                    <a:p>
                      <a:pPr marL="0" lvl="0" algn="l" defTabSz="457189" rtl="0" eaLnBrk="1" fontAlgn="b" latinLnBrk="0" hangingPunct="1">
                        <a:defRPr/>
                      </a:pPr>
                      <a:r>
                        <a:rPr lang="ru-RU" sz="1200" b="1" kern="1200" spc="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Планируемые расходы на государственную поддержку </a:t>
                      </a:r>
                      <a:endParaRPr lang="ru-RU" sz="1200" b="1" kern="1200" spc="1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lvl="0" algn="l" defTabSz="457189" rtl="0" eaLnBrk="1" fontAlgn="b" latinLnBrk="0" hangingPunct="1">
                        <a:defRPr/>
                      </a:pPr>
                      <a:r>
                        <a:rPr lang="ru-RU" sz="1200" b="1" kern="1200" spc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целевых </a:t>
                      </a:r>
                      <a:r>
                        <a:rPr lang="ru-RU" sz="1200" b="1" kern="1200" spc="1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групп граждан за счет средств областного </a:t>
                      </a:r>
                      <a:r>
                        <a:rPr lang="ru-RU" sz="1200" b="1" kern="1200" spc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бюджета,</a:t>
                      </a:r>
                    </a:p>
                    <a:p>
                      <a:pPr marL="0" lvl="0" algn="l" defTabSz="457189" rtl="0" eaLnBrk="1" fontAlgn="b" latinLnBrk="0" hangingPunct="1">
                        <a:defRPr/>
                      </a:pPr>
                      <a:r>
                        <a:rPr lang="ru-RU" sz="1200" b="1" kern="1200" spc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предусмотренных министерству здравоохранения на 2021-2023 год</a:t>
                      </a:r>
                      <a:endParaRPr lang="ru-RU" sz="1200" b="1" kern="1200" spc="100" dirty="0">
                        <a:solidFill>
                          <a:schemeClr val="bg1">
                            <a:lumMod val="50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4578" marR="4578" marT="45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085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9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целевой группы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Численность представителей целевой группы (чел.)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Предлагаемые меры государственной поддержки за счет средств областного бюджета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Предусмотрено в областном бюджете, тыс. рублей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31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0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26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Граждане, имеющие право на льготы в соответствии с Федеральным законом.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175 489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Льготное лекарственное обеспечение жителей Ростовской области лекарственными препаратами, изделиями медицинского назначения, специализированными продуктами лечебного питания для детей в амбулаторных условиях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1 586 353,9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1 586 353,9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1 586 353,9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4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Пациенты с сердечно - сосудистыми заболеваниями высокого риска, находящиеся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на диспансерном наблюдении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13 131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 лекарственными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препаратами для профилактики развития сердечно  -сосудистых заболеваний и </a:t>
                      </a:r>
                      <a:r>
                        <a:rPr lang="ru-RU" sz="1000" b="0" i="0" u="none" strike="noStrike" baseline="0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сердечно-сосудистых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осложнений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10 561,4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10 561,4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07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Медицинские работники (врачи) в возрасте до 50 лет, прибывшие (переехавшие) на работу в сельские населенные пункты, либо рабочие поселки, либо поселки городского типа, либо города с населением до 50 тыс. человек </a:t>
                      </a:r>
                    </a:p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 - 79 чел.; 2022 год - 78 чел.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Единовременные компенсационные выплаты 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18 655,0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23 842,5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2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Медицинские работники (фельдшеры) в возрасте до 50 лет, прибывшие (переехавшие) на работу в сельские населенные пункты, либо рабочие поселки, либо поселки городского типа, либо города с населением до 50 тыс. человек 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 - 42 чел.; 2022 год - 39 чел.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Единовременные компенсационные выплаты </a:t>
                      </a:r>
                    </a:p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9913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Граждане, нуждающиеся в долечивании после стационарного лечения</a:t>
                      </a:r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algn="ctr"/>
                      <a:endParaRPr lang="ru-RU" sz="1000" dirty="0"/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Приобретение санаторных путевок 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 marL="4578" marR="4578" marT="4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47 055,2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47 055,2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47 055,2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3679"/>
            <a:ext cx="11267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5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6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31604" y="530129"/>
            <a:ext cx="917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Часть </a:t>
            </a: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8600" y="657225"/>
          <a:ext cx="8686799" cy="6047055"/>
        </p:xfrm>
        <a:graphic>
          <a:graphicData uri="http://schemas.openxmlformats.org/drawingml/2006/table">
            <a:tbl>
              <a:tblPr/>
              <a:tblGrid>
                <a:gridCol w="2517024"/>
                <a:gridCol w="1432452"/>
                <a:gridCol w="1903115"/>
                <a:gridCol w="961789"/>
                <a:gridCol w="961789"/>
                <a:gridCol w="910630"/>
              </a:tblGrid>
              <a:tr h="40728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целевой группы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Численность представителей целевой группы (чел.)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Предлагаемые меры государственной поддержки за счет средств областного бюджета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Предусмотрено в областном бюджете, тыс. рублей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6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2020 год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2021 год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2022 год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2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Дети до одного года, рожденные от ВИЧ-инфицированных матерей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кормящих ВИЧ-инфицированных матерей молочными смесями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3 369,2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3 369,2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3 369,2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0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Врачи, постоянно проживающие на территории Ростовской области, замещающие должности по основному месту работы в областных государственных и муниципальных учреждениях здравоохранения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Премии Губернатора Ростовской области победителям ежегодного областного конкурса «Лучший врач года»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344,9</a:t>
                      </a: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344,9</a:t>
                      </a: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344,9</a:t>
                      </a: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271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Врачи, прибывшие на работу в медицинские организации, расположенные в "угледобывающих территориях", занимающих низкие рейтинговые места по показателям укомплектованности врачебными кадрами.</a:t>
                      </a:r>
                    </a:p>
                  </a:txBody>
                  <a:tcPr marL="4621" marR="4621" marT="4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Единовременная компенсационная выплата 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10 000,0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2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Обучающиеся по очной форме обучения в государственных профессиональных образовательных организациях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 - 4362 чел.,                      2022 год - 4777 чел.,                  2023 год - 5173 чел.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Стипендиальное обеспечение 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33 781,3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37 956,8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41 099,1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64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Дети-сироты и дети, оставшиеся без попечения родителей, лица из числа детей-сирот и детей, оставшихся без попечения родителей, а также лица, потерявшие в период обучения обоих родителей или единственного родителя, обучающиеся в государственных профессиональных образовательных организациях 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Предоставление мер социальной поддержки в соответствии с Областным законом от 22.10.2004 № 165-ЗС «О социальной поддержке детства в Ростовской области»</a:t>
                      </a:r>
                    </a:p>
                  </a:txBody>
                  <a:tcPr marL="4621" marR="4621" marT="4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19 892,7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19 892,8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19 892,8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131604" y="320579"/>
            <a:ext cx="917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Часть </a:t>
            </a:r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  <a:endParaRPr lang="ru-RU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7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0860"/>
              </p:ext>
            </p:extLst>
          </p:nvPr>
        </p:nvGraphicFramePr>
        <p:xfrm>
          <a:off x="323530" y="2245101"/>
          <a:ext cx="8439472" cy="34563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230"/>
                <a:gridCol w="1899199"/>
                <a:gridCol w="627618"/>
                <a:gridCol w="764885"/>
                <a:gridCol w="764885"/>
                <a:gridCol w="764885"/>
                <a:gridCol w="764885"/>
                <a:gridCol w="764885"/>
              </a:tblGrid>
              <a:tr h="41193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целевой группы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Предлагаемые меры государственной поддержки за счет средств областного бюджета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Численность представителей целевой группы (чел.)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Предусмотрено в областном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бюджете на поддержку целевой</a:t>
                      </a:r>
                      <a:r>
                        <a:rPr lang="ru-RU" sz="10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группы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тыс. рублей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94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год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6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000" b="0" i="0" u="none" strike="noStrike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Palatino Linotype"/>
                      </a:endParaRPr>
                    </a:p>
                  </a:txBody>
                  <a:tcPr marL="5257" marR="5257" marT="525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5529">
                <a:tc>
                  <a:txBody>
                    <a:bodyPr/>
                    <a:lstStyle/>
                    <a:p>
                      <a:pPr marL="3600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Молодой ученый - работник образовательной или научной организации, имеющий ученую степень кандидата наук в возрасте до 35 лет или ученую степень доктора наук в возрасте до 40 лет либо являющийся аспирантом, исследователем или преподавателем образовательной организации высшего образования без ученой степени в возрасте до 30 лет;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инноваторы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 организаторы нововведений, обеспечивающие взаимодействие всех участников инновационного процесса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Именная премия Губернатора Ростовской области</a:t>
                      </a: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57" marR="5257" marT="525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CustomShape 3"/>
          <p:cNvSpPr/>
          <p:nvPr/>
        </p:nvSpPr>
        <p:spPr>
          <a:xfrm>
            <a:off x="6291000" y="142200"/>
            <a:ext cx="2894040" cy="226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900" b="1" strike="noStrike" spc="-1" dirty="0">
                <a:solidFill>
                  <a:srgbClr val="2860A8"/>
                </a:solidFill>
                <a:latin typeface="Tahoma"/>
                <a:ea typeface="Tahoma"/>
              </a:rPr>
              <a:t>Министерство финансов Ростовской области</a:t>
            </a:r>
            <a:endParaRPr lang="ru-RU" sz="900" b="0" strike="noStrike" spc="-1" dirty="0">
              <a:latin typeface="Arial"/>
            </a:endParaRPr>
          </a:p>
        </p:txBody>
      </p:sp>
      <p:pic>
        <p:nvPicPr>
          <p:cNvPr id="5" name="Рисунок 10"/>
          <p:cNvPicPr/>
          <p:nvPr/>
        </p:nvPicPr>
        <p:blipFill>
          <a:blip r:embed="rId2" cstate="print"/>
          <a:stretch/>
        </p:blipFill>
        <p:spPr>
          <a:xfrm>
            <a:off x="5937840" y="54000"/>
            <a:ext cx="395640" cy="476280"/>
          </a:xfrm>
          <a:prstGeom prst="rect">
            <a:avLst/>
          </a:prstGeom>
          <a:ln>
            <a:noFill/>
          </a:ln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8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3679"/>
            <a:ext cx="112676" cy="6858000"/>
          </a:xfrm>
          <a:prstGeom prst="rect">
            <a:avLst/>
          </a:prstGeom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3545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Сведения о планируемых расходах  с учетом интересов  целевых групп в сфере </a:t>
            </a:r>
          </a:p>
          <a:p>
            <a:pPr algn="ctr">
              <a:defRPr/>
            </a:pPr>
            <a:r>
              <a:rPr lang="ru-RU" sz="24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молодежной политики на 2021-2023 годы</a:t>
            </a:r>
            <a:endParaRPr lang="ru-RU" sz="2400" b="1" spc="100" dirty="0">
              <a:solidFill>
                <a:srgbClr val="5B5B5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620688"/>
            <a:ext cx="7793038" cy="839787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Департамент по делам казачества и кадетских учебных заведений Ростовской области. </a:t>
            </a:r>
            <a:br>
              <a:rPr lang="ru-RU" alt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Сведения о расходах с учетом интересов целевых групп</a:t>
            </a:r>
            <a:br>
              <a:rPr lang="ru-RU" alt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16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2021 год и плановый период 2022 и 2023 годов</a:t>
            </a:r>
          </a:p>
        </p:txBody>
      </p:sp>
      <p:graphicFrame>
        <p:nvGraphicFramePr>
          <p:cNvPr id="9263" name="Group 47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50825" y="1553392"/>
          <a:ext cx="8642350" cy="5187976"/>
        </p:xfrm>
        <a:graphic>
          <a:graphicData uri="http://schemas.openxmlformats.org/drawingml/2006/table">
            <a:tbl>
              <a:tblPr/>
              <a:tblGrid>
                <a:gridCol w="2016919"/>
                <a:gridCol w="1944159"/>
                <a:gridCol w="696189">
                  <a:extLst>
                    <a:ext uri="{9D8B030D-6E8A-4147-A177-3AD203B41FA5}"/>
                  </a:extLst>
                </a:gridCol>
                <a:gridCol w="696189">
                  <a:extLst>
                    <a:ext uri="{9D8B030D-6E8A-4147-A177-3AD203B41FA5}"/>
                  </a:extLst>
                </a:gridCol>
                <a:gridCol w="696189">
                  <a:extLst>
                    <a:ext uri="{9D8B030D-6E8A-4147-A177-3AD203B41FA5}"/>
                  </a:extLst>
                </a:gridCol>
                <a:gridCol w="864235">
                  <a:extLst>
                    <a:ext uri="{9D8B030D-6E8A-4147-A177-3AD203B41FA5}"/>
                  </a:extLst>
                </a:gridCol>
                <a:gridCol w="864235">
                  <a:extLst>
                    <a:ext uri="{9D8B030D-6E8A-4147-A177-3AD203B41FA5}"/>
                  </a:extLst>
                </a:gridCol>
                <a:gridCol w="864235">
                  <a:extLst>
                    <a:ext uri="{9D8B030D-6E8A-4147-A177-3AD203B41FA5}"/>
                  </a:extLst>
                </a:gridCol>
              </a:tblGrid>
              <a:tr h="6473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Целевая группа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alt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Меры государственной поддержки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</a:t>
                      </a: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ь </a:t>
                      </a: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представителей целевой группы (чел., час.)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Планируемый объем расходов на поддержку целевой </a:t>
                      </a: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группы</a:t>
                      </a:r>
                      <a:b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(тыс. рублей) 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88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2021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2023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2021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2023</a:t>
                      </a:r>
                      <a:endParaRPr kumimoji="0" lang="ru-RU" alt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Дети-сироты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поддержка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27 555,1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27 555,1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27 555,1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4383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Обучающиеся государственных бюджетных общеобразовательных учреждений, за исключением детей-сирот</a:t>
                      </a: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Обеспечение питанием</a:t>
                      </a: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1 043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1 043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1 043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47 619,9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47 619,9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47 619,9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5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Обеспечение мягким инвентарем и средствами личной гигиены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911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911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911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3 982,4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3 982,4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3 982,4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28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EAAC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Обучающиеся государственных бюджетных общеобразовательных учреждений</a:t>
                      </a: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Реализация основных общеобразовательных программ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1 092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1 092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1 092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150 398,2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150 398,2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150 398,2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Содержание детей</a:t>
                      </a: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960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960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960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20 848,5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20 848,5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20 848,5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Присмотр и уход</a:t>
                      </a: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1 344,9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1 344,9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1 344,9</a:t>
                      </a: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2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EAAC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ru-RU" alt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1455" marR="91455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Обеспечение одеждой и обувью (форменное обмундирование)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1 092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1 092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1 092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15 592,7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15 592,7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15 592,7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336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Обучающиеся государственных бюджетных профессиональных учреждений среднего профессионального образования</a:t>
                      </a: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Реализация программ среднего профессионального образования</a:t>
                      </a: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1 458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1 458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1 458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146 484,6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146 484,6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146 484,6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37" marR="91437"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2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Реализация дополнительных общеразвивающих программ</a:t>
                      </a: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360 390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360 390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360 390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6 333,6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6 333,6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6 333,6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Стипендия академическая</a:t>
                      </a: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1 458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1 458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1 458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5 272,4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5 424,1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EAAC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5 424,1</a:t>
                      </a:r>
                      <a:endParaRPr kumimoji="0" lang="ru-RU" alt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Стипендия социальная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3 449,2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3 538,4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ECEAAC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3 538,4</a:t>
                      </a:r>
                      <a:endParaRPr kumimoji="0" lang="ru-RU" alt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Обеспечение питанием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1 300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1 300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1 300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15 080,9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15 080,9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15 080,9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1455" marR="91455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39"/>
            <a:ext cx="11267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sp>
        <p:nvSpPr>
          <p:cNvPr id="6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105650" y="63944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9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2393</Words>
  <Application>Microsoft Office PowerPoint</Application>
  <PresentationFormat>Экран (4:3)</PresentationFormat>
  <Paragraphs>738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Департамент по делам казачества и кадетских учебных заведений Ростовской области.  Сведения о расходах с учетом интересов целевых групп на 2021 год и плановый период 2022 и 2023 годов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Divchur</dc:creator>
  <cp:lastModifiedBy>Borisova</cp:lastModifiedBy>
  <cp:revision>2</cp:revision>
  <dcterms:created xsi:type="dcterms:W3CDTF">2020-11-18T07:50:45Z</dcterms:created>
  <dcterms:modified xsi:type="dcterms:W3CDTF">2020-11-23T06:37:07Z</dcterms:modified>
</cp:coreProperties>
</file>